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76"/>
  </p:notesMasterIdLst>
  <p:sldIdLst>
    <p:sldId id="256" r:id="rId2"/>
    <p:sldId id="275" r:id="rId3"/>
    <p:sldId id="381" r:id="rId4"/>
    <p:sldId id="382" r:id="rId5"/>
    <p:sldId id="404" r:id="rId6"/>
    <p:sldId id="383" r:id="rId7"/>
    <p:sldId id="384" r:id="rId8"/>
    <p:sldId id="385" r:id="rId9"/>
    <p:sldId id="386" r:id="rId10"/>
    <p:sldId id="387" r:id="rId11"/>
    <p:sldId id="388" r:id="rId12"/>
    <p:sldId id="389" r:id="rId13"/>
    <p:sldId id="390" r:id="rId14"/>
    <p:sldId id="391" r:id="rId15"/>
    <p:sldId id="392" r:id="rId16"/>
    <p:sldId id="393" r:id="rId17"/>
    <p:sldId id="394" r:id="rId18"/>
    <p:sldId id="395" r:id="rId19"/>
    <p:sldId id="396" r:id="rId20"/>
    <p:sldId id="397" r:id="rId21"/>
    <p:sldId id="406" r:id="rId22"/>
    <p:sldId id="405" r:id="rId23"/>
    <p:sldId id="376" r:id="rId24"/>
    <p:sldId id="377" r:id="rId25"/>
    <p:sldId id="258" r:id="rId26"/>
    <p:sldId id="371" r:id="rId27"/>
    <p:sldId id="398" r:id="rId28"/>
    <p:sldId id="380" r:id="rId29"/>
    <p:sldId id="354" r:id="rId30"/>
    <p:sldId id="372" r:id="rId31"/>
    <p:sldId id="303" r:id="rId32"/>
    <p:sldId id="305" r:id="rId33"/>
    <p:sldId id="289" r:id="rId34"/>
    <p:sldId id="369" r:id="rId35"/>
    <p:sldId id="370" r:id="rId36"/>
    <p:sldId id="307" r:id="rId37"/>
    <p:sldId id="308" r:id="rId38"/>
    <p:sldId id="262" r:id="rId39"/>
    <p:sldId id="263" r:id="rId40"/>
    <p:sldId id="264" r:id="rId41"/>
    <p:sldId id="265" r:id="rId42"/>
    <p:sldId id="266" r:id="rId43"/>
    <p:sldId id="267" r:id="rId44"/>
    <p:sldId id="310" r:id="rId45"/>
    <p:sldId id="288" r:id="rId46"/>
    <p:sldId id="311" r:id="rId47"/>
    <p:sldId id="315" r:id="rId48"/>
    <p:sldId id="316" r:id="rId49"/>
    <p:sldId id="320" r:id="rId50"/>
    <p:sldId id="280" r:id="rId51"/>
    <p:sldId id="373" r:id="rId52"/>
    <p:sldId id="374" r:id="rId53"/>
    <p:sldId id="375" r:id="rId54"/>
    <p:sldId id="400" r:id="rId55"/>
    <p:sldId id="401" r:id="rId56"/>
    <p:sldId id="402" r:id="rId57"/>
    <p:sldId id="403" r:id="rId58"/>
    <p:sldId id="399" r:id="rId59"/>
    <p:sldId id="325" r:id="rId60"/>
    <p:sldId id="326" r:id="rId61"/>
    <p:sldId id="327" r:id="rId62"/>
    <p:sldId id="283" r:id="rId63"/>
    <p:sldId id="328" r:id="rId64"/>
    <p:sldId id="360" r:id="rId65"/>
    <p:sldId id="364" r:id="rId66"/>
    <p:sldId id="306" r:id="rId67"/>
    <p:sldId id="365" r:id="rId68"/>
    <p:sldId id="359" r:id="rId69"/>
    <p:sldId id="361" r:id="rId70"/>
    <p:sldId id="362" r:id="rId71"/>
    <p:sldId id="356" r:id="rId72"/>
    <p:sldId id="367" r:id="rId73"/>
    <p:sldId id="378" r:id="rId74"/>
    <p:sldId id="379" r:id="rId75"/>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1925" autoAdjust="0"/>
  </p:normalViewPr>
  <p:slideViewPr>
    <p:cSldViewPr snapToGrid="0">
      <p:cViewPr varScale="1">
        <p:scale>
          <a:sx n="71" d="100"/>
          <a:sy n="71" d="100"/>
        </p:scale>
        <p:origin x="1338" y="96"/>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Shape 4"/>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Shape 5"/>
          <p:cNvSpPr>
            <a:spLocks noGrp="1" noRot="1" noChangeAspect="1"/>
          </p:cNvSpPr>
          <p:nvPr>
            <p:ph type="sldImg" idx="3"/>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Shape 6"/>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Shape 7"/>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Shape 8"/>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s-CO" sz="1200" b="0" i="0" u="none" strike="noStrike" cap="none">
                <a:solidFill>
                  <a:schemeClr val="dk1"/>
                </a:solidFill>
                <a:latin typeface="Calibri"/>
                <a:ea typeface="Calibri"/>
                <a:cs typeface="Calibri"/>
                <a:sym typeface="Calibri"/>
              </a:rPr>
              <a:t>‹Nº›</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93121911"/>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Shape 85"/>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a:p>
        </p:txBody>
      </p:sp>
      <p:sp>
        <p:nvSpPr>
          <p:cNvPr id="86" name="Shape 86"/>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313665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5c7ba9665a_0_19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5c7ba9665a_0_1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209112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Negative numbers,</a:t>
            </a:r>
            <a:r>
              <a:rPr lang="en-US" baseline="0" dirty="0"/>
              <a:t> large outliers, failed parsing </a:t>
            </a:r>
            <a:r>
              <a:rPr lang="mr-IN" baseline="0" dirty="0"/>
              <a:t>…</a:t>
            </a:r>
            <a:endParaRPr lang="en-US" dirty="0"/>
          </a:p>
        </p:txBody>
      </p:sp>
      <p:sp>
        <p:nvSpPr>
          <p:cNvPr id="4" name="Slide Number Placeholder 3"/>
          <p:cNvSpPr>
            <a:spLocks noGrp="1"/>
          </p:cNvSpPr>
          <p:nvPr>
            <p:ph type="sldNum" sz="quarter" idx="10"/>
          </p:nvPr>
        </p:nvSpPr>
        <p:spPr/>
        <p:txBody>
          <a:bodyPr/>
          <a:lstStyle/>
          <a:p>
            <a:fld id="{2032B9E8-698A-8948-9227-39339D245734}" type="slidenum">
              <a:rPr lang="en-US" smtClean="0"/>
              <a:pPr/>
              <a:t>20</a:t>
            </a:fld>
            <a:endParaRPr lang="en-US" dirty="0"/>
          </a:p>
        </p:txBody>
      </p:sp>
    </p:spTree>
    <p:extLst>
      <p:ext uri="{BB962C8B-B14F-4D97-AF65-F5344CB8AC3E}">
        <p14:creationId xmlns:p14="http://schemas.microsoft.com/office/powerpoint/2010/main" val="30401438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Shape 97"/>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a:p>
        </p:txBody>
      </p:sp>
      <p:sp>
        <p:nvSpPr>
          <p:cNvPr id="98" name="Shape 98"/>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921881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1919-2013</a:t>
            </a:r>
          </a:p>
        </p:txBody>
      </p:sp>
      <p:sp>
        <p:nvSpPr>
          <p:cNvPr id="4" name="Slide Number Placeholder 3"/>
          <p:cNvSpPr>
            <a:spLocks noGrp="1"/>
          </p:cNvSpPr>
          <p:nvPr>
            <p:ph type="sldNum" sz="quarter" idx="10"/>
          </p:nvPr>
        </p:nvSpPr>
        <p:spPr/>
        <p:txBody>
          <a:bodyPr/>
          <a:lstStyle/>
          <a:p>
            <a:fld id="{2032B9E8-698A-8948-9227-39339D245734}" type="slidenum">
              <a:rPr lang="en-US" smtClean="0"/>
              <a:pPr/>
              <a:t>55</a:t>
            </a:fld>
            <a:endParaRPr lang="en-US" dirty="0"/>
          </a:p>
        </p:txBody>
      </p:sp>
    </p:spTree>
    <p:extLst>
      <p:ext uri="{BB962C8B-B14F-4D97-AF65-F5344CB8AC3E}">
        <p14:creationId xmlns:p14="http://schemas.microsoft.com/office/powerpoint/2010/main" val="2217872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En blanco" type="blank">
  <p:cSld name="BLANK">
    <p:spTree>
      <p:nvGrpSpPr>
        <p:cNvPr id="1" name="Shape 15"/>
        <p:cNvGrpSpPr/>
        <p:nvPr/>
      </p:nvGrpSpPr>
      <p:grpSpPr>
        <a:xfrm>
          <a:off x="0" y="0"/>
          <a:ext cx="0" cy="0"/>
          <a:chOff x="0" y="0"/>
          <a:chExt cx="0" cy="0"/>
        </a:xfrm>
      </p:grpSpPr>
      <p:sp>
        <p:nvSpPr>
          <p:cNvPr id="16" name="Shape 16"/>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7" name="Shape 17"/>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8" name="Shape 18"/>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ítulo vertical y texto" type="vertTitleAndTx">
  <p:cSld name="VERTICAL_TITLE_AND_VERTICAL_TEXT">
    <p:spTree>
      <p:nvGrpSpPr>
        <p:cNvPr id="1" name="Shape 78"/>
        <p:cNvGrpSpPr/>
        <p:nvPr/>
      </p:nvGrpSpPr>
      <p:grpSpPr>
        <a:xfrm>
          <a:off x="0" y="0"/>
          <a:ext cx="0" cy="0"/>
          <a:chOff x="0" y="0"/>
          <a:chExt cx="0" cy="0"/>
        </a:xfrm>
      </p:grpSpPr>
      <p:sp>
        <p:nvSpPr>
          <p:cNvPr id="79" name="Shape 79"/>
          <p:cNvSpPr txBox="1">
            <a:spLocks noGrp="1"/>
          </p:cNvSpPr>
          <p:nvPr>
            <p:ph type="title"/>
          </p:nvPr>
        </p:nvSpPr>
        <p:spPr>
          <a:xfrm rot="5400000">
            <a:off x="4623593" y="2285206"/>
            <a:ext cx="5811838" cy="1971675"/>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0" name="Shape 80"/>
          <p:cNvSpPr txBox="1">
            <a:spLocks noGrp="1"/>
          </p:cNvSpPr>
          <p:nvPr>
            <p:ph type="body" idx="1"/>
          </p:nvPr>
        </p:nvSpPr>
        <p:spPr>
          <a:xfrm rot="5400000">
            <a:off x="623093" y="370681"/>
            <a:ext cx="5811838" cy="5800725"/>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1" name="Shape 81"/>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2" name="Shape 82"/>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3" name="Shape 83"/>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4"/>
        <p:cNvGrpSpPr/>
        <p:nvPr/>
      </p:nvGrpSpPr>
      <p:grpSpPr>
        <a:xfrm>
          <a:off x="0" y="0"/>
          <a:ext cx="0" cy="0"/>
          <a:chOff x="0" y="0"/>
          <a:chExt cx="0" cy="0"/>
        </a:xfrm>
      </p:grpSpPr>
      <p:sp>
        <p:nvSpPr>
          <p:cNvPr id="15" name="Google Shape;15;p3"/>
          <p:cNvSpPr txBox="1">
            <a:spLocks noGrp="1"/>
          </p:cNvSpPr>
          <p:nvPr>
            <p:ph type="title"/>
          </p:nvPr>
        </p:nvSpPr>
        <p:spPr>
          <a:xfrm>
            <a:off x="166800" y="-1"/>
            <a:ext cx="8229600" cy="885200"/>
          </a:xfrm>
          <a:prstGeom prst="rect">
            <a:avLst/>
          </a:prstGeom>
          <a:noFill/>
          <a:ln>
            <a:noFill/>
          </a:ln>
        </p:spPr>
        <p:txBody>
          <a:bodyPr spcFirstLastPara="1" wrap="square" lIns="91425" tIns="91425" rIns="91425" bIns="91425" anchor="t" anchorCtr="0">
            <a:noAutofit/>
          </a:bodyPr>
          <a:lstStyle>
            <a:lvl1pPr lvl="0" algn="l" rtl="0">
              <a:spcBef>
                <a:spcPts val="0"/>
              </a:spcBef>
              <a:spcAft>
                <a:spcPts val="0"/>
              </a:spcAft>
              <a:buClr>
                <a:schemeClr val="accent1"/>
              </a:buClr>
              <a:buSzPts val="3000"/>
              <a:buNone/>
              <a:defRPr sz="3000">
                <a:solidFill>
                  <a:schemeClr val="accent1"/>
                </a:solidFill>
              </a:defRPr>
            </a:lvl1pPr>
            <a:lvl2pPr lvl="1" algn="l" rtl="0">
              <a:spcBef>
                <a:spcPts val="0"/>
              </a:spcBef>
              <a:spcAft>
                <a:spcPts val="0"/>
              </a:spcAft>
              <a:buSzPts val="3600"/>
              <a:buNone/>
              <a:defRPr sz="3600">
                <a:solidFill>
                  <a:schemeClr val="dk1"/>
                </a:solidFill>
              </a:defRPr>
            </a:lvl2pPr>
            <a:lvl3pPr lvl="2" algn="l" rtl="0">
              <a:spcBef>
                <a:spcPts val="0"/>
              </a:spcBef>
              <a:spcAft>
                <a:spcPts val="0"/>
              </a:spcAft>
              <a:buSzPts val="3600"/>
              <a:buNone/>
              <a:defRPr sz="3600">
                <a:solidFill>
                  <a:schemeClr val="dk1"/>
                </a:solidFill>
              </a:defRPr>
            </a:lvl3pPr>
            <a:lvl4pPr lvl="3" algn="l" rtl="0">
              <a:spcBef>
                <a:spcPts val="0"/>
              </a:spcBef>
              <a:spcAft>
                <a:spcPts val="0"/>
              </a:spcAft>
              <a:buSzPts val="3600"/>
              <a:buNone/>
              <a:defRPr sz="3600">
                <a:solidFill>
                  <a:schemeClr val="dk1"/>
                </a:solidFill>
              </a:defRPr>
            </a:lvl4pPr>
            <a:lvl5pPr lvl="4" algn="l" rtl="0">
              <a:spcBef>
                <a:spcPts val="0"/>
              </a:spcBef>
              <a:spcAft>
                <a:spcPts val="0"/>
              </a:spcAft>
              <a:buSzPts val="3600"/>
              <a:buNone/>
              <a:defRPr sz="3600">
                <a:solidFill>
                  <a:schemeClr val="dk1"/>
                </a:solidFill>
              </a:defRPr>
            </a:lvl5pPr>
            <a:lvl6pPr lvl="5" algn="l" rtl="0">
              <a:spcBef>
                <a:spcPts val="0"/>
              </a:spcBef>
              <a:spcAft>
                <a:spcPts val="0"/>
              </a:spcAft>
              <a:buSzPts val="3600"/>
              <a:buNone/>
              <a:defRPr sz="3600">
                <a:solidFill>
                  <a:schemeClr val="dk1"/>
                </a:solidFill>
              </a:defRPr>
            </a:lvl6pPr>
            <a:lvl7pPr lvl="6" algn="l" rtl="0">
              <a:spcBef>
                <a:spcPts val="0"/>
              </a:spcBef>
              <a:spcAft>
                <a:spcPts val="0"/>
              </a:spcAft>
              <a:buSzPts val="3600"/>
              <a:buNone/>
              <a:defRPr sz="3600">
                <a:solidFill>
                  <a:schemeClr val="dk1"/>
                </a:solidFill>
              </a:defRPr>
            </a:lvl7pPr>
            <a:lvl8pPr lvl="7" algn="l" rtl="0">
              <a:spcBef>
                <a:spcPts val="0"/>
              </a:spcBef>
              <a:spcAft>
                <a:spcPts val="0"/>
              </a:spcAft>
              <a:buSzPts val="3600"/>
              <a:buNone/>
              <a:defRPr sz="3600">
                <a:solidFill>
                  <a:schemeClr val="dk1"/>
                </a:solidFill>
              </a:defRPr>
            </a:lvl8pPr>
            <a:lvl9pPr lvl="8" algn="l" rtl="0">
              <a:spcBef>
                <a:spcPts val="0"/>
              </a:spcBef>
              <a:spcAft>
                <a:spcPts val="0"/>
              </a:spcAft>
              <a:buSzPts val="3600"/>
              <a:buNone/>
              <a:defRPr sz="3600">
                <a:solidFill>
                  <a:schemeClr val="dk1"/>
                </a:solidFill>
              </a:defRPr>
            </a:lvl9pPr>
          </a:lstStyle>
          <a:p>
            <a:endParaRPr/>
          </a:p>
        </p:txBody>
      </p:sp>
      <p:sp>
        <p:nvSpPr>
          <p:cNvPr id="16" name="Google Shape;16;p3"/>
          <p:cNvSpPr txBox="1">
            <a:spLocks noGrp="1"/>
          </p:cNvSpPr>
          <p:nvPr>
            <p:ph type="body" idx="1"/>
          </p:nvPr>
        </p:nvSpPr>
        <p:spPr>
          <a:xfrm>
            <a:off x="166800" y="843600"/>
            <a:ext cx="8443800" cy="5538400"/>
          </a:xfrm>
          <a:prstGeom prst="rect">
            <a:avLst/>
          </a:prstGeom>
          <a:noFill/>
          <a:ln>
            <a:noFill/>
          </a:ln>
        </p:spPr>
        <p:txBody>
          <a:bodyPr spcFirstLastPara="1" wrap="square" lIns="91425" tIns="91425" rIns="91425" bIns="91425" anchor="t" anchorCtr="0">
            <a:noAutofit/>
          </a:bodyPr>
          <a:lstStyle>
            <a:lvl1pPr marL="457200" lvl="0" indent="-381000" rtl="0">
              <a:spcBef>
                <a:spcPts val="600"/>
              </a:spcBef>
              <a:spcAft>
                <a:spcPts val="0"/>
              </a:spcAft>
              <a:buSzPts val="2400"/>
              <a:buChar char="●"/>
              <a:defRPr/>
            </a:lvl1pPr>
            <a:lvl2pPr marL="914400" lvl="1" indent="-381000" rtl="0">
              <a:spcBef>
                <a:spcPts val="0"/>
              </a:spcBef>
              <a:spcAft>
                <a:spcPts val="0"/>
              </a:spcAft>
              <a:buSzPts val="2400"/>
              <a:buChar char="○"/>
              <a:defRPr/>
            </a:lvl2pPr>
            <a:lvl3pPr marL="1371600" lvl="2" indent="-381000" rtl="0">
              <a:spcBef>
                <a:spcPts val="0"/>
              </a:spcBef>
              <a:spcAft>
                <a:spcPts val="0"/>
              </a:spcAft>
              <a:buSzPts val="2400"/>
              <a:buChar char="■"/>
              <a:defRPr/>
            </a:lvl3pPr>
            <a:lvl4pPr marL="1828800" lvl="3" indent="-381000" rtl="0">
              <a:spcBef>
                <a:spcPts val="0"/>
              </a:spcBef>
              <a:spcAft>
                <a:spcPts val="0"/>
              </a:spcAft>
              <a:buSzPts val="2400"/>
              <a:buChar char="●"/>
              <a:defRPr/>
            </a:lvl4pPr>
            <a:lvl5pPr marL="2286000" lvl="4" indent="-381000" rtl="0">
              <a:spcBef>
                <a:spcPts val="0"/>
              </a:spcBef>
              <a:spcAft>
                <a:spcPts val="0"/>
              </a:spcAft>
              <a:buSzPts val="2400"/>
              <a:buChar char="○"/>
              <a:defRPr/>
            </a:lvl5pPr>
            <a:lvl6pPr marL="2743200" lvl="5" indent="-381000" rtl="0">
              <a:spcBef>
                <a:spcPts val="0"/>
              </a:spcBef>
              <a:spcAft>
                <a:spcPts val="0"/>
              </a:spcAft>
              <a:buSzPts val="2400"/>
              <a:buChar char="■"/>
              <a:defRPr/>
            </a:lvl6pPr>
            <a:lvl7pPr marL="3200400" lvl="6" indent="-381000" rtl="0">
              <a:spcBef>
                <a:spcPts val="0"/>
              </a:spcBef>
              <a:spcAft>
                <a:spcPts val="0"/>
              </a:spcAft>
              <a:buSzPts val="2400"/>
              <a:buChar char="●"/>
              <a:defRPr/>
            </a:lvl7pPr>
            <a:lvl8pPr marL="3657600" lvl="7" indent="-381000" rtl="0">
              <a:spcBef>
                <a:spcPts val="0"/>
              </a:spcBef>
              <a:spcAft>
                <a:spcPts val="0"/>
              </a:spcAft>
              <a:buSzPts val="2400"/>
              <a:buChar char="○"/>
              <a:defRPr/>
            </a:lvl8pPr>
            <a:lvl9pPr marL="4114800" lvl="8" indent="-381000" rtl="0">
              <a:spcBef>
                <a:spcPts val="0"/>
              </a:spcBef>
              <a:spcAft>
                <a:spcPts val="0"/>
              </a:spcAft>
              <a:buSzPts val="2400"/>
              <a:buChar char="■"/>
              <a:defRPr/>
            </a:lvl9pPr>
          </a:lstStyle>
          <a:p>
            <a:endParaRPr/>
          </a:p>
        </p:txBody>
      </p:sp>
    </p:spTree>
    <p:extLst>
      <p:ext uri="{BB962C8B-B14F-4D97-AF65-F5344CB8AC3E}">
        <p14:creationId xmlns:p14="http://schemas.microsoft.com/office/powerpoint/2010/main" val="2712941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ítulo y objetos" type="obj">
  <p:cSld name="OBJECT">
    <p:spTree>
      <p:nvGrpSpPr>
        <p:cNvPr id="1" name="Shape 19"/>
        <p:cNvGrpSpPr/>
        <p:nvPr/>
      </p:nvGrpSpPr>
      <p:grpSpPr>
        <a:xfrm>
          <a:off x="0" y="0"/>
          <a:ext cx="0" cy="0"/>
          <a:chOff x="0" y="0"/>
          <a:chExt cx="0" cy="0"/>
        </a:xfrm>
      </p:grpSpPr>
      <p:sp>
        <p:nvSpPr>
          <p:cNvPr id="20" name="Shape 20"/>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1" name="Shape 21"/>
          <p:cNvSpPr txBox="1">
            <a:spLocks noGrp="1"/>
          </p:cNvSpPr>
          <p:nvPr>
            <p:ph type="body" idx="1"/>
          </p:nvPr>
        </p:nvSpPr>
        <p:spPr>
          <a:xfrm>
            <a:off x="628650" y="1825625"/>
            <a:ext cx="7886700" cy="4351338"/>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2" name="Shape 22"/>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3" name="Shape 23"/>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4" name="Shape 24"/>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Diapositiva de título" type="title">
  <p:cSld name="TITLE">
    <p:spTree>
      <p:nvGrpSpPr>
        <p:cNvPr id="1" name="Shape 32"/>
        <p:cNvGrpSpPr/>
        <p:nvPr/>
      </p:nvGrpSpPr>
      <p:grpSpPr>
        <a:xfrm>
          <a:off x="0" y="0"/>
          <a:ext cx="0" cy="0"/>
          <a:chOff x="0" y="0"/>
          <a:chExt cx="0" cy="0"/>
        </a:xfrm>
      </p:grpSpPr>
      <p:sp>
        <p:nvSpPr>
          <p:cNvPr id="33" name="Shape 33"/>
          <p:cNvSpPr txBox="1">
            <a:spLocks noGrp="1"/>
          </p:cNvSpPr>
          <p:nvPr>
            <p:ph type="ctrTitle"/>
          </p:nvPr>
        </p:nvSpPr>
        <p:spPr>
          <a:xfrm>
            <a:off x="685800" y="1122363"/>
            <a:ext cx="7772400" cy="2387600"/>
          </a:xfrm>
          <a:prstGeom prst="rect">
            <a:avLst/>
          </a:prstGeom>
          <a:noFill/>
          <a:ln>
            <a:noFill/>
          </a:ln>
        </p:spPr>
        <p:txBody>
          <a:bodyPr spcFirstLastPara="1" wrap="square" lIns="91425" tIns="45700" rIns="91425" bIns="45700" anchor="b" anchorCtr="0"/>
          <a:lstStyle>
            <a:lvl1pPr marR="0" lvl="0" algn="ctr"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4" name="Shape 34"/>
          <p:cNvSpPr txBox="1">
            <a:spLocks noGrp="1"/>
          </p:cNvSpPr>
          <p:nvPr>
            <p:ph type="subTitle" idx="1"/>
          </p:nvPr>
        </p:nvSpPr>
        <p:spPr>
          <a:xfrm>
            <a:off x="1143000" y="3602038"/>
            <a:ext cx="6858000" cy="1655762"/>
          </a:xfrm>
          <a:prstGeom prst="rect">
            <a:avLst/>
          </a:prstGeom>
          <a:noFill/>
          <a:ln>
            <a:noFill/>
          </a:ln>
        </p:spPr>
        <p:txBody>
          <a:bodyPr spcFirstLastPara="1" wrap="square" lIns="91425" tIns="45700" rIns="91425" bIns="45700" anchor="t" anchorCtr="0"/>
          <a:lstStyle>
            <a:lvl1pPr marR="0" lvl="0" algn="ctr" rtl="0">
              <a:lnSpc>
                <a:spcPct val="90000"/>
              </a:lnSpc>
              <a:spcBef>
                <a:spcPts val="10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1pPr>
            <a:lvl2pPr marR="0" lvl="1" algn="ctr"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2pPr>
            <a:lvl3pPr marR="0" lvl="2" algn="ctr"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3pPr>
            <a:lvl4pPr marR="0" lvl="3"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4pPr>
            <a:lvl5pPr marR="0" lvl="4"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5pPr>
            <a:lvl6pPr marR="0" lvl="5"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6pPr>
            <a:lvl7pPr marR="0" lvl="6"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7pPr>
            <a:lvl8pPr marR="0" lvl="7"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8pPr>
            <a:lvl9pPr marR="0" lvl="8"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9pPr>
          </a:lstStyle>
          <a:p>
            <a:endParaRPr/>
          </a:p>
        </p:txBody>
      </p:sp>
      <p:sp>
        <p:nvSpPr>
          <p:cNvPr id="35" name="Shape 35"/>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6" name="Shape 36"/>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7" name="Shape 37"/>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Encabezado de sección" type="secHead">
  <p:cSld name="SECTION_HEADER">
    <p:spTree>
      <p:nvGrpSpPr>
        <p:cNvPr id="1" name="Shape 38"/>
        <p:cNvGrpSpPr/>
        <p:nvPr/>
      </p:nvGrpSpPr>
      <p:grpSpPr>
        <a:xfrm>
          <a:off x="0" y="0"/>
          <a:ext cx="0" cy="0"/>
          <a:chOff x="0" y="0"/>
          <a:chExt cx="0" cy="0"/>
        </a:xfrm>
      </p:grpSpPr>
      <p:sp>
        <p:nvSpPr>
          <p:cNvPr id="39" name="Shape 39"/>
          <p:cNvSpPr txBox="1">
            <a:spLocks noGrp="1"/>
          </p:cNvSpPr>
          <p:nvPr>
            <p:ph type="title"/>
          </p:nvPr>
        </p:nvSpPr>
        <p:spPr>
          <a:xfrm>
            <a:off x="623888" y="1709739"/>
            <a:ext cx="7886700" cy="2852737"/>
          </a:xfrm>
          <a:prstGeom prst="rect">
            <a:avLst/>
          </a:prstGeom>
          <a:noFill/>
          <a:ln>
            <a:noFill/>
          </a:ln>
        </p:spPr>
        <p:txBody>
          <a:bodyPr spcFirstLastPara="1" wrap="square" lIns="91425" tIns="45700" rIns="91425" bIns="45700" anchor="b" anchorCtr="0"/>
          <a:lstStyle>
            <a:lvl1pPr marR="0" lvl="0" algn="l"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40" name="Shape 40"/>
          <p:cNvSpPr txBox="1">
            <a:spLocks noGrp="1"/>
          </p:cNvSpPr>
          <p:nvPr>
            <p:ph type="body" idx="1"/>
          </p:nvPr>
        </p:nvSpPr>
        <p:spPr>
          <a:xfrm>
            <a:off x="623888" y="4589464"/>
            <a:ext cx="7886700" cy="1500187"/>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2pPr>
            <a:lvl3pPr marL="1371600" marR="0" lvl="2" indent="-228600" algn="l" rtl="0">
              <a:lnSpc>
                <a:spcPct val="90000"/>
              </a:lnSpc>
              <a:spcBef>
                <a:spcPts val="500"/>
              </a:spcBef>
              <a:spcAft>
                <a:spcPts val="0"/>
              </a:spcAft>
              <a:buClr>
                <a:srgbClr val="888888"/>
              </a:buClr>
              <a:buSzPts val="1800"/>
              <a:buFont typeface="Arial"/>
              <a:buNone/>
              <a:defRPr sz="1800" b="0" i="0" u="none" strike="noStrike" cap="none">
                <a:solidFill>
                  <a:srgbClr val="888888"/>
                </a:solidFill>
                <a:latin typeface="Calibri"/>
                <a:ea typeface="Calibri"/>
                <a:cs typeface="Calibri"/>
                <a:sym typeface="Calibri"/>
              </a:defRPr>
            </a:lvl3pPr>
            <a:lvl4pPr marL="1828800" marR="0" lvl="3"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4pPr>
            <a:lvl5pPr marL="2286000" marR="0" lvl="4"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5pPr>
            <a:lvl6pPr marL="2743200" marR="0" lvl="5"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6pPr>
            <a:lvl7pPr marL="3200400" marR="0" lvl="6"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7pPr>
            <a:lvl8pPr marL="3657600" marR="0" lvl="7"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8pPr>
            <a:lvl9pPr marL="4114800" marR="0" lvl="8"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9pPr>
          </a:lstStyle>
          <a:p>
            <a:endParaRPr/>
          </a:p>
        </p:txBody>
      </p:sp>
      <p:sp>
        <p:nvSpPr>
          <p:cNvPr id="41" name="Shape 41"/>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2" name="Shape 42"/>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3" name="Shape 43"/>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ación" type="twoTxTwoObj">
  <p:cSld name="TWO_OBJECTS_WITH_TEXT">
    <p:spTree>
      <p:nvGrpSpPr>
        <p:cNvPr id="1" name="Shape 44"/>
        <p:cNvGrpSpPr/>
        <p:nvPr/>
      </p:nvGrpSpPr>
      <p:grpSpPr>
        <a:xfrm>
          <a:off x="0" y="0"/>
          <a:ext cx="0" cy="0"/>
          <a:chOff x="0" y="0"/>
          <a:chExt cx="0" cy="0"/>
        </a:xfrm>
      </p:grpSpPr>
      <p:sp>
        <p:nvSpPr>
          <p:cNvPr id="45" name="Shape 45"/>
          <p:cNvSpPr txBox="1">
            <a:spLocks noGrp="1"/>
          </p:cNvSpPr>
          <p:nvPr>
            <p:ph type="title"/>
          </p:nvPr>
        </p:nvSpPr>
        <p:spPr>
          <a:xfrm>
            <a:off x="629841" y="365126"/>
            <a:ext cx="7886700" cy="1325563"/>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46" name="Shape 46"/>
          <p:cNvSpPr txBox="1">
            <a:spLocks noGrp="1"/>
          </p:cNvSpPr>
          <p:nvPr>
            <p:ph type="body" idx="1"/>
          </p:nvPr>
        </p:nvSpPr>
        <p:spPr>
          <a:xfrm>
            <a:off x="629842" y="1681163"/>
            <a:ext cx="3868340" cy="823912"/>
          </a:xfrm>
          <a:prstGeom prst="rect">
            <a:avLst/>
          </a:prstGeom>
          <a:noFill/>
          <a:ln>
            <a:noFill/>
          </a:ln>
        </p:spPr>
        <p:txBody>
          <a:bodyPr spcFirstLastPara="1" wrap="square" lIns="91425" tIns="45700" rIns="91425" bIns="45700" anchor="b" anchorCtr="0"/>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47" name="Shape 47"/>
          <p:cNvSpPr txBox="1">
            <a:spLocks noGrp="1"/>
          </p:cNvSpPr>
          <p:nvPr>
            <p:ph type="body" idx="2"/>
          </p:nvPr>
        </p:nvSpPr>
        <p:spPr>
          <a:xfrm>
            <a:off x="629842" y="2505075"/>
            <a:ext cx="3868340" cy="3684588"/>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8" name="Shape 48"/>
          <p:cNvSpPr txBox="1">
            <a:spLocks noGrp="1"/>
          </p:cNvSpPr>
          <p:nvPr>
            <p:ph type="body" idx="3"/>
          </p:nvPr>
        </p:nvSpPr>
        <p:spPr>
          <a:xfrm>
            <a:off x="4629150" y="1681163"/>
            <a:ext cx="3887391" cy="823912"/>
          </a:xfrm>
          <a:prstGeom prst="rect">
            <a:avLst/>
          </a:prstGeom>
          <a:noFill/>
          <a:ln>
            <a:noFill/>
          </a:ln>
        </p:spPr>
        <p:txBody>
          <a:bodyPr spcFirstLastPara="1" wrap="square" lIns="91425" tIns="45700" rIns="91425" bIns="45700" anchor="b" anchorCtr="0"/>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49" name="Shape 49"/>
          <p:cNvSpPr txBox="1">
            <a:spLocks noGrp="1"/>
          </p:cNvSpPr>
          <p:nvPr>
            <p:ph type="body" idx="4"/>
          </p:nvPr>
        </p:nvSpPr>
        <p:spPr>
          <a:xfrm>
            <a:off x="4629150" y="2505075"/>
            <a:ext cx="3887391" cy="3684588"/>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0" name="Shape 50"/>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1" name="Shape 51"/>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2" name="Shape 52"/>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olo el título" type="titleOnly">
  <p:cSld name="TITLE_ONLY">
    <p:spTree>
      <p:nvGrpSpPr>
        <p:cNvPr id="1" name="Shape 53"/>
        <p:cNvGrpSpPr/>
        <p:nvPr/>
      </p:nvGrpSpPr>
      <p:grpSpPr>
        <a:xfrm>
          <a:off x="0" y="0"/>
          <a:ext cx="0" cy="0"/>
          <a:chOff x="0" y="0"/>
          <a:chExt cx="0" cy="0"/>
        </a:xfrm>
      </p:grpSpPr>
      <p:sp>
        <p:nvSpPr>
          <p:cNvPr id="54" name="Shape 54"/>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55" name="Shape 55"/>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6" name="Shape 56"/>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7" name="Shape 57"/>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enido con título" type="objTx">
  <p:cSld name="OBJECT_WITH_CAPTION_TEXT">
    <p:spTree>
      <p:nvGrpSpPr>
        <p:cNvPr id="1" name="Shape 58"/>
        <p:cNvGrpSpPr/>
        <p:nvPr/>
      </p:nvGrpSpPr>
      <p:grpSpPr>
        <a:xfrm>
          <a:off x="0" y="0"/>
          <a:ext cx="0" cy="0"/>
          <a:chOff x="0" y="0"/>
          <a:chExt cx="0" cy="0"/>
        </a:xfrm>
      </p:grpSpPr>
      <p:sp>
        <p:nvSpPr>
          <p:cNvPr id="59" name="Shape 59"/>
          <p:cNvSpPr txBox="1">
            <a:spLocks noGrp="1"/>
          </p:cNvSpPr>
          <p:nvPr>
            <p:ph type="title"/>
          </p:nvPr>
        </p:nvSpPr>
        <p:spPr>
          <a:xfrm>
            <a:off x="629841" y="457200"/>
            <a:ext cx="2949178" cy="1600200"/>
          </a:xfrm>
          <a:prstGeom prst="rect">
            <a:avLst/>
          </a:prstGeom>
          <a:noFill/>
          <a:ln>
            <a:noFill/>
          </a:ln>
        </p:spPr>
        <p:txBody>
          <a:bodyPr spcFirstLastPara="1" wrap="square" lIns="91425" tIns="45700" rIns="91425" bIns="45700" anchor="b" anchorCtr="0"/>
          <a:lstStyle>
            <a:lvl1pPr marR="0" lvl="0" algn="l" rtl="0">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60" name="Shape 60"/>
          <p:cNvSpPr txBox="1">
            <a:spLocks noGrp="1"/>
          </p:cNvSpPr>
          <p:nvPr>
            <p:ph type="body" idx="1"/>
          </p:nvPr>
        </p:nvSpPr>
        <p:spPr>
          <a:xfrm>
            <a:off x="3887391" y="987426"/>
            <a:ext cx="4629150" cy="4873625"/>
          </a:xfrm>
          <a:prstGeom prst="rect">
            <a:avLst/>
          </a:prstGeom>
          <a:noFill/>
          <a:ln>
            <a:noFill/>
          </a:ln>
        </p:spPr>
        <p:txBody>
          <a:bodyPr spcFirstLastPara="1" wrap="square" lIns="91425" tIns="45700" rIns="91425" bIns="45700" anchor="t" anchorCtr="0"/>
          <a:lstStyle>
            <a:lvl1pPr marL="457200" marR="0" lvl="0" indent="-431800" algn="l" rtl="0">
              <a:lnSpc>
                <a:spcPct val="90000"/>
              </a:lnSpc>
              <a:spcBef>
                <a:spcPts val="100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90000"/>
              </a:lnSpc>
              <a:spcBef>
                <a:spcPts val="5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61" name="Shape 61"/>
          <p:cNvSpPr txBox="1">
            <a:spLocks noGrp="1"/>
          </p:cNvSpPr>
          <p:nvPr>
            <p:ph type="body" idx="2"/>
          </p:nvPr>
        </p:nvSpPr>
        <p:spPr>
          <a:xfrm>
            <a:off x="629841" y="2057400"/>
            <a:ext cx="2949178" cy="3811588"/>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62" name="Shape 62"/>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63" name="Shape 63"/>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64" name="Shape 64"/>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Imagen con título" type="picTx">
  <p:cSld name="PICTURE_WITH_CAPTION_TEXT">
    <p:spTree>
      <p:nvGrpSpPr>
        <p:cNvPr id="1" name="Shape 65"/>
        <p:cNvGrpSpPr/>
        <p:nvPr/>
      </p:nvGrpSpPr>
      <p:grpSpPr>
        <a:xfrm>
          <a:off x="0" y="0"/>
          <a:ext cx="0" cy="0"/>
          <a:chOff x="0" y="0"/>
          <a:chExt cx="0" cy="0"/>
        </a:xfrm>
      </p:grpSpPr>
      <p:sp>
        <p:nvSpPr>
          <p:cNvPr id="66" name="Shape 66"/>
          <p:cNvSpPr txBox="1">
            <a:spLocks noGrp="1"/>
          </p:cNvSpPr>
          <p:nvPr>
            <p:ph type="title"/>
          </p:nvPr>
        </p:nvSpPr>
        <p:spPr>
          <a:xfrm>
            <a:off x="629841" y="457200"/>
            <a:ext cx="2949178" cy="1600200"/>
          </a:xfrm>
          <a:prstGeom prst="rect">
            <a:avLst/>
          </a:prstGeom>
          <a:noFill/>
          <a:ln>
            <a:noFill/>
          </a:ln>
        </p:spPr>
        <p:txBody>
          <a:bodyPr spcFirstLastPara="1" wrap="square" lIns="91425" tIns="45700" rIns="91425" bIns="45700" anchor="b" anchorCtr="0"/>
          <a:lstStyle>
            <a:lvl1pPr marR="0" lvl="0" algn="l" rtl="0">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67" name="Shape 67"/>
          <p:cNvSpPr>
            <a:spLocks noGrp="1"/>
          </p:cNvSpPr>
          <p:nvPr>
            <p:ph type="pic" idx="2"/>
          </p:nvPr>
        </p:nvSpPr>
        <p:spPr>
          <a:xfrm>
            <a:off x="3887391" y="987426"/>
            <a:ext cx="4629150" cy="4873625"/>
          </a:xfrm>
          <a:prstGeom prst="rect">
            <a:avLst/>
          </a:prstGeom>
          <a:noFill/>
          <a:ln>
            <a:noFill/>
          </a:ln>
        </p:spPr>
        <p:txBody>
          <a:bodyPr spcFirstLastPara="1" wrap="square" lIns="91425" tIns="45700" rIns="91425" bIns="45700" anchor="t" anchorCtr="0"/>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68" name="Shape 68"/>
          <p:cNvSpPr txBox="1">
            <a:spLocks noGrp="1"/>
          </p:cNvSpPr>
          <p:nvPr>
            <p:ph type="body" idx="1"/>
          </p:nvPr>
        </p:nvSpPr>
        <p:spPr>
          <a:xfrm>
            <a:off x="629841" y="2057400"/>
            <a:ext cx="2949178" cy="3811588"/>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69" name="Shape 69"/>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0" name="Shape 70"/>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1" name="Shape 71"/>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ítulo y texto vertical" type="vertTx">
  <p:cSld name="VERTICAL_TEXT">
    <p:spTree>
      <p:nvGrpSpPr>
        <p:cNvPr id="1" name="Shape 72"/>
        <p:cNvGrpSpPr/>
        <p:nvPr/>
      </p:nvGrpSpPr>
      <p:grpSpPr>
        <a:xfrm>
          <a:off x="0" y="0"/>
          <a:ext cx="0" cy="0"/>
          <a:chOff x="0" y="0"/>
          <a:chExt cx="0" cy="0"/>
        </a:xfrm>
      </p:grpSpPr>
      <p:sp>
        <p:nvSpPr>
          <p:cNvPr id="73" name="Shape 73"/>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4" name="Shape 74"/>
          <p:cNvSpPr txBox="1">
            <a:spLocks noGrp="1"/>
          </p:cNvSpPr>
          <p:nvPr>
            <p:ph type="body" idx="1"/>
          </p:nvPr>
        </p:nvSpPr>
        <p:spPr>
          <a:xfrm rot="5400000">
            <a:off x="2396331" y="57944"/>
            <a:ext cx="4351338" cy="7886700"/>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5" name="Shape 75"/>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6" name="Shape 76"/>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7" name="Shape 77"/>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s-CO"/>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Shape 11"/>
          <p:cNvSpPr txBox="1">
            <a:spLocks noGrp="1"/>
          </p:cNvSpPr>
          <p:nvPr>
            <p:ph type="body" idx="1"/>
          </p:nvPr>
        </p:nvSpPr>
        <p:spPr>
          <a:xfrm>
            <a:off x="628650" y="1825625"/>
            <a:ext cx="7886700" cy="4351338"/>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Shape 12"/>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Shape 13"/>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Shape 14"/>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s-CO"/>
              <a:t>‹Nº›</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60"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emf"/><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emf"/><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9.emf"/></Relationships>
</file>

<file path=ppt/slides/_rels/slide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1.jpe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hyperlink" Target="https://www.sciencedirect.com/topics/computer-science/geospatial-data" TargetMode="External"/><Relationship Id="rId2" Type="http://schemas.openxmlformats.org/officeDocument/2006/relationships/image" Target="../media/image14.jpe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s://gisgeography.com/free-global-land-cover-land-use-data/" TargetMode="Externa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s://gisgeography.com/wp-content/uploads/2015/11/vector-layer.png" TargetMode="Externa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5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9.tiff"/><Relationship Id="rId2" Type="http://schemas.openxmlformats.org/officeDocument/2006/relationships/image" Target="../media/image38.tiff"/><Relationship Id="rId1" Type="http://schemas.openxmlformats.org/officeDocument/2006/relationships/slideLayout" Target="../slideLayouts/slideLayout2.xml"/><Relationship Id="rId4" Type="http://schemas.openxmlformats.org/officeDocument/2006/relationships/image" Target="../media/image40.tiff"/></Relationships>
</file>

<file path=ppt/slides/_rels/slide55.xml.rels><?xml version="1.0" encoding="UTF-8" standalone="yes"?>
<Relationships xmlns="http://schemas.openxmlformats.org/package/2006/relationships"><Relationship Id="rId3" Type="http://schemas.openxmlformats.org/officeDocument/2006/relationships/image" Target="../media/image41.tiff"/><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43.tiff"/><Relationship Id="rId2" Type="http://schemas.openxmlformats.org/officeDocument/2006/relationships/image" Target="../media/image42.tiff"/><Relationship Id="rId1" Type="http://schemas.openxmlformats.org/officeDocument/2006/relationships/slideLayout" Target="../slideLayouts/slideLayout2.xml"/><Relationship Id="rId4" Type="http://schemas.openxmlformats.org/officeDocument/2006/relationships/image" Target="../media/image44.tiff"/></Relationships>
</file>

<file path=ppt/slides/_rels/slide57.xml.rels><?xml version="1.0" encoding="UTF-8" standalone="yes"?>
<Relationships xmlns="http://schemas.openxmlformats.org/package/2006/relationships"><Relationship Id="rId3" Type="http://schemas.openxmlformats.org/officeDocument/2006/relationships/image" Target="../media/image43.tiff"/><Relationship Id="rId7" Type="http://schemas.openxmlformats.org/officeDocument/2006/relationships/image" Target="../media/image47.tiff"/><Relationship Id="rId2" Type="http://schemas.openxmlformats.org/officeDocument/2006/relationships/image" Target="../media/image42.tiff"/><Relationship Id="rId1" Type="http://schemas.openxmlformats.org/officeDocument/2006/relationships/slideLayout" Target="../slideLayouts/slideLayout2.xml"/><Relationship Id="rId6" Type="http://schemas.openxmlformats.org/officeDocument/2006/relationships/image" Target="../media/image46.tiff"/><Relationship Id="rId5" Type="http://schemas.openxmlformats.org/officeDocument/2006/relationships/image" Target="../media/image45.tiff"/><Relationship Id="rId4" Type="http://schemas.openxmlformats.org/officeDocument/2006/relationships/image" Target="../media/image44.tiff"/></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9.jpeg"/><Relationship Id="rId7" Type="http://schemas.openxmlformats.org/officeDocument/2006/relationships/image" Target="../media/image52.png"/><Relationship Id="rId2" Type="http://schemas.openxmlformats.org/officeDocument/2006/relationships/image" Target="../media/image48.png"/><Relationship Id="rId1" Type="http://schemas.openxmlformats.org/officeDocument/2006/relationships/slideLayout" Target="../slideLayouts/slideLayout1.xml"/><Relationship Id="rId6" Type="http://schemas.openxmlformats.org/officeDocument/2006/relationships/image" Target="../media/image51.png"/><Relationship Id="rId5" Type="http://schemas.openxmlformats.org/officeDocument/2006/relationships/image" Target="../media/image6.png"/><Relationship Id="rId4" Type="http://schemas.openxmlformats.org/officeDocument/2006/relationships/image" Target="../media/image50.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4.png"/><Relationship Id="rId1" Type="http://schemas.openxmlformats.org/officeDocument/2006/relationships/slideLayout" Target="../slideLayouts/slideLayout1.xml"/><Relationship Id="rId6" Type="http://schemas.openxmlformats.org/officeDocument/2006/relationships/image" Target="../media/image55.png"/><Relationship Id="rId5" Type="http://schemas.openxmlformats.org/officeDocument/2006/relationships/image" Target="../media/image53.png"/><Relationship Id="rId4" Type="http://schemas.openxmlformats.org/officeDocument/2006/relationships/image" Target="../media/image52.png"/></Relationships>
</file>

<file path=ppt/slides/_rels/slide6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2.png"/><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49.jpeg"/><Relationship Id="rId7" Type="http://schemas.openxmlformats.org/officeDocument/2006/relationships/image" Target="../media/image6.png"/><Relationship Id="rId2" Type="http://schemas.openxmlformats.org/officeDocument/2006/relationships/image" Target="../media/image57.png"/><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0.jpeg"/></Relationships>
</file>

<file path=ppt/slides/_rels/slide72.xml.rels><?xml version="1.0" encoding="UTF-8" standalone="yes"?>
<Relationships xmlns="http://schemas.openxmlformats.org/package/2006/relationships"><Relationship Id="rId3" Type="http://schemas.openxmlformats.org/officeDocument/2006/relationships/image" Target="../media/image60.jpeg"/><Relationship Id="rId7" Type="http://schemas.openxmlformats.org/officeDocument/2006/relationships/image" Target="../media/image56.png"/><Relationship Id="rId2" Type="http://schemas.openxmlformats.org/officeDocument/2006/relationships/image" Target="../media/image59.jpeg"/><Relationship Id="rId1" Type="http://schemas.openxmlformats.org/officeDocument/2006/relationships/slideLayout" Target="../slideLayouts/slideLayout1.xml"/><Relationship Id="rId6" Type="http://schemas.openxmlformats.org/officeDocument/2006/relationships/image" Target="../media/image63.jpeg"/><Relationship Id="rId5" Type="http://schemas.openxmlformats.org/officeDocument/2006/relationships/image" Target="../media/image62.jpeg"/><Relationship Id="rId4" Type="http://schemas.openxmlformats.org/officeDocument/2006/relationships/image" Target="../media/image61.jpeg"/></Relationships>
</file>

<file path=ppt/slides/_rels/slide7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emf"/><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7.emf"/><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Shape 88"/>
          <p:cNvSpPr txBox="1"/>
          <p:nvPr/>
        </p:nvSpPr>
        <p:spPr>
          <a:xfrm>
            <a:off x="2059464" y="283699"/>
            <a:ext cx="6858000" cy="1102519"/>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Clr>
                <a:schemeClr val="dk1"/>
              </a:buClr>
              <a:buSzPts val="3300"/>
              <a:buFont typeface="Calibri"/>
              <a:buNone/>
            </a:pPr>
            <a:r>
              <a:rPr lang="es-CO" sz="3300" b="1" i="0" u="none" strike="noStrike" cap="none" dirty="0">
                <a:solidFill>
                  <a:schemeClr val="dk1"/>
                </a:solidFill>
                <a:latin typeface="Calibri"/>
                <a:ea typeface="Calibri"/>
                <a:cs typeface="Calibri"/>
                <a:sym typeface="Calibri"/>
              </a:rPr>
              <a:t>ANÁLISIS GEOESPACIAL</a:t>
            </a:r>
            <a:endParaRPr dirty="0"/>
          </a:p>
          <a:p>
            <a:pPr marL="0" marR="0" lvl="0" indent="0" algn="r" rtl="0">
              <a:spcBef>
                <a:spcPts val="0"/>
              </a:spcBef>
              <a:spcAft>
                <a:spcPts val="0"/>
              </a:spcAft>
              <a:buClr>
                <a:schemeClr val="dk1"/>
              </a:buClr>
              <a:buSzPts val="3300"/>
              <a:buFont typeface="Calibri"/>
              <a:buNone/>
            </a:pPr>
            <a:endParaRPr sz="3300" b="1" i="0" u="none" strike="noStrike" cap="none" dirty="0">
              <a:solidFill>
                <a:schemeClr val="dk1"/>
              </a:solidFill>
              <a:latin typeface="Calibri"/>
              <a:ea typeface="Calibri"/>
              <a:cs typeface="Calibri"/>
              <a:sym typeface="Calibri"/>
            </a:endParaRPr>
          </a:p>
          <a:p>
            <a:pPr marL="0" marR="0" lvl="0" indent="0" algn="r" rtl="0">
              <a:spcBef>
                <a:spcPts val="0"/>
              </a:spcBef>
              <a:spcAft>
                <a:spcPts val="0"/>
              </a:spcAft>
              <a:buClr>
                <a:schemeClr val="dk1"/>
              </a:buClr>
              <a:buSzPts val="1050"/>
              <a:buFont typeface="Calibri"/>
              <a:buNone/>
            </a:pPr>
            <a:endParaRPr sz="1050" b="1" i="0" u="none" strike="noStrike" cap="none" dirty="0">
              <a:solidFill>
                <a:schemeClr val="dk1"/>
              </a:solidFill>
              <a:latin typeface="Calibri"/>
              <a:ea typeface="Calibri"/>
              <a:cs typeface="Calibri"/>
              <a:sym typeface="Calibri"/>
            </a:endParaRPr>
          </a:p>
          <a:p>
            <a:pPr marL="0" marR="0" lvl="0" indent="0" algn="r" rtl="0">
              <a:spcBef>
                <a:spcPts val="0"/>
              </a:spcBef>
              <a:spcAft>
                <a:spcPts val="0"/>
              </a:spcAft>
              <a:buClr>
                <a:schemeClr val="dk1"/>
              </a:buClr>
              <a:buSzPts val="2400"/>
              <a:buFont typeface="Calibri"/>
              <a:buNone/>
            </a:pPr>
            <a:r>
              <a:rPr lang="es-CO" sz="2400" b="1" i="0" u="none" strike="noStrike" cap="none" dirty="0">
                <a:solidFill>
                  <a:schemeClr val="dk1"/>
                </a:solidFill>
                <a:latin typeface="Calibri"/>
                <a:ea typeface="Calibri"/>
                <a:cs typeface="Calibri"/>
                <a:sym typeface="Calibri"/>
              </a:rPr>
              <a:t>EDIER V. ARISTIZÁBAL G.</a:t>
            </a:r>
            <a:endParaRPr dirty="0"/>
          </a:p>
          <a:p>
            <a:pPr marL="0" marR="0" lvl="0" indent="0" algn="r" rtl="0">
              <a:lnSpc>
                <a:spcPct val="150000"/>
              </a:lnSpc>
              <a:spcBef>
                <a:spcPts val="0"/>
              </a:spcBef>
              <a:spcAft>
                <a:spcPts val="0"/>
              </a:spcAft>
              <a:buClr>
                <a:schemeClr val="dk1"/>
              </a:buClr>
              <a:buSzPts val="1350"/>
              <a:buFont typeface="Calibri"/>
              <a:buNone/>
            </a:pPr>
            <a:r>
              <a:rPr lang="es-CO" sz="1350" b="0" i="0" u="none" strike="noStrike" cap="none" dirty="0">
                <a:solidFill>
                  <a:schemeClr val="dk1"/>
                </a:solidFill>
                <a:latin typeface="Calibri"/>
                <a:ea typeface="Calibri"/>
                <a:cs typeface="Calibri"/>
                <a:sym typeface="Calibri"/>
              </a:rPr>
              <a:t>Ing. Geólogo (Universidad Nacional de Colombia)</a:t>
            </a:r>
            <a:endParaRPr dirty="0"/>
          </a:p>
          <a:p>
            <a:pPr marL="0" marR="0" lvl="0" indent="0" algn="r" rtl="0">
              <a:lnSpc>
                <a:spcPct val="150000"/>
              </a:lnSpc>
              <a:spcBef>
                <a:spcPts val="0"/>
              </a:spcBef>
              <a:spcAft>
                <a:spcPts val="0"/>
              </a:spcAft>
              <a:buClr>
                <a:schemeClr val="dk1"/>
              </a:buClr>
              <a:buSzPts val="1350"/>
              <a:buFont typeface="Calibri"/>
              <a:buNone/>
            </a:pPr>
            <a:r>
              <a:rPr lang="es-CO" sz="1350" b="0" i="0" u="none" strike="noStrike" cap="none" dirty="0">
                <a:solidFill>
                  <a:schemeClr val="dk1"/>
                </a:solidFill>
                <a:latin typeface="Calibri"/>
                <a:ea typeface="Calibri"/>
                <a:cs typeface="Calibri"/>
                <a:sym typeface="Calibri"/>
              </a:rPr>
              <a:t>Esp. en Gestión de Riesgos Geológicos (Universidad de Ginebra – Suiza)</a:t>
            </a:r>
            <a:endParaRPr dirty="0"/>
          </a:p>
          <a:p>
            <a:pPr marL="0" marR="0" lvl="0" indent="0" algn="r" rtl="0">
              <a:lnSpc>
                <a:spcPct val="150000"/>
              </a:lnSpc>
              <a:spcBef>
                <a:spcPts val="0"/>
              </a:spcBef>
              <a:spcAft>
                <a:spcPts val="0"/>
              </a:spcAft>
              <a:buClr>
                <a:schemeClr val="dk1"/>
              </a:buClr>
              <a:buSzPts val="1350"/>
              <a:buFont typeface="Calibri"/>
              <a:buNone/>
            </a:pPr>
            <a:r>
              <a:rPr lang="es-CO" sz="1350" b="0" i="0" u="none" strike="noStrike" cap="none" dirty="0" err="1">
                <a:solidFill>
                  <a:schemeClr val="dk1"/>
                </a:solidFill>
                <a:latin typeface="Calibri"/>
                <a:ea typeface="Calibri"/>
                <a:cs typeface="Calibri"/>
                <a:sym typeface="Calibri"/>
              </a:rPr>
              <a:t>MSc</a:t>
            </a:r>
            <a:r>
              <a:rPr lang="es-CO" sz="1350" b="0" i="0" u="none" strike="noStrike" cap="none" dirty="0">
                <a:solidFill>
                  <a:schemeClr val="dk1"/>
                </a:solidFill>
                <a:latin typeface="Calibri"/>
                <a:ea typeface="Calibri"/>
                <a:cs typeface="Calibri"/>
                <a:sym typeface="Calibri"/>
              </a:rPr>
              <a:t>. en Geociencias (Universidad de Shimane – Japón)</a:t>
            </a:r>
            <a:endParaRPr dirty="0"/>
          </a:p>
          <a:p>
            <a:pPr marL="0" marR="0" lvl="0" indent="0" algn="r" rtl="0">
              <a:lnSpc>
                <a:spcPct val="150000"/>
              </a:lnSpc>
              <a:spcBef>
                <a:spcPts val="0"/>
              </a:spcBef>
              <a:spcAft>
                <a:spcPts val="0"/>
              </a:spcAft>
              <a:buClr>
                <a:schemeClr val="dk1"/>
              </a:buClr>
              <a:buSzPts val="1350"/>
              <a:buFont typeface="Calibri"/>
              <a:buNone/>
            </a:pPr>
            <a:r>
              <a:rPr lang="es-CO" sz="1350" b="0" i="0" u="none" strike="noStrike" cap="none" dirty="0">
                <a:solidFill>
                  <a:schemeClr val="dk1"/>
                </a:solidFill>
                <a:latin typeface="Calibri"/>
                <a:ea typeface="Calibri"/>
                <a:cs typeface="Calibri"/>
                <a:sym typeface="Calibri"/>
              </a:rPr>
              <a:t>PhD. en Ingeniería (Universidad Nacional de Colombia)</a:t>
            </a:r>
            <a:endParaRPr dirty="0"/>
          </a:p>
          <a:p>
            <a:pPr marL="0" marR="0" lvl="0" indent="0" algn="r" rtl="0">
              <a:lnSpc>
                <a:spcPct val="150000"/>
              </a:lnSpc>
              <a:spcBef>
                <a:spcPts val="0"/>
              </a:spcBef>
              <a:spcAft>
                <a:spcPts val="0"/>
              </a:spcAft>
              <a:buClr>
                <a:schemeClr val="dk1"/>
              </a:buClr>
              <a:buSzPts val="1350"/>
              <a:buFont typeface="Calibri"/>
              <a:buNone/>
            </a:pPr>
            <a:endParaRPr sz="1350" b="0" i="0" u="none" strike="noStrike" cap="none" dirty="0">
              <a:solidFill>
                <a:schemeClr val="dk1"/>
              </a:solidFill>
              <a:latin typeface="Calibri"/>
              <a:ea typeface="Calibri"/>
              <a:cs typeface="Calibri"/>
              <a:sym typeface="Calibri"/>
            </a:endParaRPr>
          </a:p>
          <a:p>
            <a:pPr marL="0" marR="0" lvl="0" indent="0" algn="r" rtl="0">
              <a:lnSpc>
                <a:spcPct val="150000"/>
              </a:lnSpc>
              <a:spcBef>
                <a:spcPts val="0"/>
              </a:spcBef>
              <a:spcAft>
                <a:spcPts val="0"/>
              </a:spcAft>
              <a:buClr>
                <a:schemeClr val="dk1"/>
              </a:buClr>
              <a:buSzPts val="1350"/>
              <a:buFont typeface="Calibri"/>
              <a:buNone/>
            </a:pPr>
            <a:r>
              <a:rPr lang="es-CO" sz="1350" b="0" i="0" u="none" strike="noStrike" cap="none" dirty="0">
                <a:solidFill>
                  <a:schemeClr val="dk1"/>
                </a:solidFill>
                <a:latin typeface="Calibri"/>
                <a:ea typeface="Calibri"/>
                <a:cs typeface="Calibri"/>
                <a:sym typeface="Calibri"/>
              </a:rPr>
              <a:t>Universidad Nacional de Colombia</a:t>
            </a:r>
            <a:endParaRPr dirty="0"/>
          </a:p>
          <a:p>
            <a:pPr marL="0" marR="0" lvl="0" indent="0" algn="r" rtl="0">
              <a:lnSpc>
                <a:spcPct val="150000"/>
              </a:lnSpc>
              <a:spcBef>
                <a:spcPts val="0"/>
              </a:spcBef>
              <a:spcAft>
                <a:spcPts val="0"/>
              </a:spcAft>
              <a:buClr>
                <a:schemeClr val="dk1"/>
              </a:buClr>
              <a:buSzPts val="1350"/>
              <a:buFont typeface="Calibri"/>
              <a:buNone/>
            </a:pPr>
            <a:r>
              <a:rPr lang="es-CO" sz="1350" b="0" i="0" u="none" strike="noStrike" cap="none" dirty="0">
                <a:solidFill>
                  <a:schemeClr val="dk1"/>
                </a:solidFill>
                <a:latin typeface="Calibri"/>
                <a:ea typeface="Calibri"/>
                <a:cs typeface="Calibri"/>
                <a:sym typeface="Calibri"/>
              </a:rPr>
              <a:t>Facultad de Minas</a:t>
            </a:r>
            <a:endParaRPr dirty="0"/>
          </a:p>
          <a:p>
            <a:pPr marL="0" marR="0" lvl="0" indent="0" algn="r" rtl="0">
              <a:lnSpc>
                <a:spcPct val="150000"/>
              </a:lnSpc>
              <a:spcBef>
                <a:spcPts val="0"/>
              </a:spcBef>
              <a:spcAft>
                <a:spcPts val="0"/>
              </a:spcAft>
              <a:buClr>
                <a:schemeClr val="dk1"/>
              </a:buClr>
              <a:buSzPts val="1350"/>
              <a:buFont typeface="Calibri"/>
              <a:buNone/>
            </a:pPr>
            <a:r>
              <a:rPr lang="es-CO" sz="1350" b="0" i="0" u="none" strike="noStrike" cap="none" dirty="0">
                <a:solidFill>
                  <a:schemeClr val="dk1"/>
                </a:solidFill>
                <a:latin typeface="Calibri"/>
                <a:ea typeface="Calibri"/>
                <a:cs typeface="Calibri"/>
                <a:sym typeface="Calibri"/>
              </a:rPr>
              <a:t>Departamento de Geociencias</a:t>
            </a:r>
            <a:endParaRPr sz="1350" b="0" i="0" u="none" strike="noStrike" cap="none" dirty="0">
              <a:solidFill>
                <a:schemeClr val="dk1"/>
              </a:solidFill>
              <a:latin typeface="Calibri"/>
              <a:ea typeface="Calibri"/>
              <a:cs typeface="Calibri"/>
              <a:sym typeface="Calibri"/>
            </a:endParaRPr>
          </a:p>
          <a:p>
            <a:pPr marL="0" marR="0" lvl="0" indent="0" algn="r" rtl="0">
              <a:spcBef>
                <a:spcPts val="0"/>
              </a:spcBef>
              <a:spcAft>
                <a:spcPts val="0"/>
              </a:spcAft>
              <a:buClr>
                <a:schemeClr val="dk1"/>
              </a:buClr>
              <a:buSzPts val="1350"/>
              <a:buFont typeface="Calibri"/>
              <a:buNone/>
            </a:pPr>
            <a:endParaRPr sz="1350" b="1" i="0" u="none" strike="noStrike" cap="none" dirty="0">
              <a:solidFill>
                <a:schemeClr val="dk1"/>
              </a:solidFill>
              <a:latin typeface="Calibri"/>
              <a:ea typeface="Calibri"/>
              <a:cs typeface="Calibri"/>
              <a:sym typeface="Calibri"/>
            </a:endParaRPr>
          </a:p>
          <a:p>
            <a:pPr marL="0" marR="0" lvl="0" indent="0" algn="r" rtl="0">
              <a:spcBef>
                <a:spcPts val="0"/>
              </a:spcBef>
              <a:spcAft>
                <a:spcPts val="0"/>
              </a:spcAft>
              <a:buClr>
                <a:schemeClr val="dk1"/>
              </a:buClr>
              <a:buSzPts val="1350"/>
              <a:buFont typeface="Calibri"/>
              <a:buNone/>
            </a:pPr>
            <a:endParaRPr sz="1350" b="1" i="0" u="none" strike="noStrike" cap="none" dirty="0">
              <a:solidFill>
                <a:schemeClr val="dk1"/>
              </a:solidFill>
              <a:latin typeface="Calibri"/>
              <a:ea typeface="Calibri"/>
              <a:cs typeface="Calibri"/>
              <a:sym typeface="Calibri"/>
            </a:endParaRPr>
          </a:p>
        </p:txBody>
      </p:sp>
      <p:pic>
        <p:nvPicPr>
          <p:cNvPr id="89" name="Shape 89"/>
          <p:cNvPicPr preferRelativeResize="0"/>
          <p:nvPr/>
        </p:nvPicPr>
        <p:blipFill rotWithShape="1">
          <a:blip r:embed="rId3">
            <a:alphaModFix/>
          </a:blip>
          <a:srcRect b="17939"/>
          <a:stretch/>
        </p:blipFill>
        <p:spPr>
          <a:xfrm>
            <a:off x="1360246" y="4023169"/>
            <a:ext cx="3021263" cy="120416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Manipulating Granularity: Group By</a:t>
            </a:r>
          </a:p>
        </p:txBody>
      </p:sp>
      <p:sp>
        <p:nvSpPr>
          <p:cNvPr id="43" name="TextBox 42"/>
          <p:cNvSpPr txBox="1"/>
          <p:nvPr/>
        </p:nvSpPr>
        <p:spPr>
          <a:xfrm>
            <a:off x="615308" y="1917839"/>
            <a:ext cx="417102" cy="253916"/>
          </a:xfrm>
          <a:prstGeom prst="rect">
            <a:avLst/>
          </a:prstGeom>
        </p:spPr>
        <p:txBody>
          <a:bodyPr wrap="none" rtlCol="0">
            <a:spAutoFit/>
          </a:bodyPr>
          <a:lstStyle/>
          <a:p>
            <a:r>
              <a:rPr lang="en-US" sz="1050"/>
              <a:t>Key</a:t>
            </a:r>
          </a:p>
        </p:txBody>
      </p:sp>
      <p:sp>
        <p:nvSpPr>
          <p:cNvPr id="44" name="TextBox 43"/>
          <p:cNvSpPr txBox="1"/>
          <p:nvPr/>
        </p:nvSpPr>
        <p:spPr>
          <a:xfrm>
            <a:off x="1011578" y="1917839"/>
            <a:ext cx="470000" cy="253916"/>
          </a:xfrm>
          <a:prstGeom prst="rect">
            <a:avLst/>
          </a:prstGeom>
        </p:spPr>
        <p:txBody>
          <a:bodyPr wrap="none" rtlCol="0">
            <a:spAutoFit/>
          </a:bodyPr>
          <a:lstStyle/>
          <a:p>
            <a:r>
              <a:rPr lang="en-US" sz="1050"/>
              <a:t>Data</a:t>
            </a:r>
          </a:p>
        </p:txBody>
      </p:sp>
      <p:grpSp>
        <p:nvGrpSpPr>
          <p:cNvPr id="72" name="Group 71"/>
          <p:cNvGrpSpPr/>
          <p:nvPr/>
        </p:nvGrpSpPr>
        <p:grpSpPr>
          <a:xfrm>
            <a:off x="2698636" y="2172697"/>
            <a:ext cx="777248" cy="305830"/>
            <a:chOff x="931566" y="1442351"/>
            <a:chExt cx="1036330" cy="407773"/>
          </a:xfrm>
        </p:grpSpPr>
        <p:sp>
          <p:nvSpPr>
            <p:cNvPr id="73" name="Rectangle 72"/>
            <p:cNvSpPr/>
            <p:nvPr/>
          </p:nvSpPr>
          <p:spPr>
            <a:xfrm>
              <a:off x="931566" y="1442351"/>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1800" dirty="0"/>
                <a:t>A</a:t>
              </a:r>
            </a:p>
          </p:txBody>
        </p:sp>
        <p:sp>
          <p:nvSpPr>
            <p:cNvPr id="74" name="Rectangle 73"/>
            <p:cNvSpPr/>
            <p:nvPr/>
          </p:nvSpPr>
          <p:spPr>
            <a:xfrm>
              <a:off x="1474491" y="1442351"/>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a:t>3</a:t>
              </a:r>
            </a:p>
          </p:txBody>
        </p:sp>
      </p:grpSp>
      <p:grpSp>
        <p:nvGrpSpPr>
          <p:cNvPr id="75" name="Group 74"/>
          <p:cNvGrpSpPr/>
          <p:nvPr/>
        </p:nvGrpSpPr>
        <p:grpSpPr>
          <a:xfrm>
            <a:off x="2698636" y="2532405"/>
            <a:ext cx="777248" cy="305830"/>
            <a:chOff x="931566" y="3042551"/>
            <a:chExt cx="1036330" cy="407773"/>
          </a:xfrm>
        </p:grpSpPr>
        <p:sp>
          <p:nvSpPr>
            <p:cNvPr id="76" name="Rectangle 75"/>
            <p:cNvSpPr/>
            <p:nvPr/>
          </p:nvSpPr>
          <p:spPr>
            <a:xfrm>
              <a:off x="931566" y="3042551"/>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1800" dirty="0"/>
                <a:t>A</a:t>
              </a:r>
            </a:p>
          </p:txBody>
        </p:sp>
        <p:sp>
          <p:nvSpPr>
            <p:cNvPr id="77" name="Rectangle 76"/>
            <p:cNvSpPr/>
            <p:nvPr/>
          </p:nvSpPr>
          <p:spPr>
            <a:xfrm>
              <a:off x="1474491" y="3042551"/>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a:t>1</a:t>
              </a:r>
            </a:p>
          </p:txBody>
        </p:sp>
      </p:grpSp>
      <p:grpSp>
        <p:nvGrpSpPr>
          <p:cNvPr id="78" name="Group 77"/>
          <p:cNvGrpSpPr/>
          <p:nvPr/>
        </p:nvGrpSpPr>
        <p:grpSpPr>
          <a:xfrm>
            <a:off x="2698636" y="2892114"/>
            <a:ext cx="777248" cy="305830"/>
            <a:chOff x="931566" y="3042551"/>
            <a:chExt cx="1036330" cy="407773"/>
          </a:xfrm>
        </p:grpSpPr>
        <p:sp>
          <p:nvSpPr>
            <p:cNvPr id="79" name="Rectangle 78"/>
            <p:cNvSpPr/>
            <p:nvPr/>
          </p:nvSpPr>
          <p:spPr>
            <a:xfrm>
              <a:off x="931566" y="3042551"/>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1800" dirty="0"/>
                <a:t>A</a:t>
              </a:r>
            </a:p>
          </p:txBody>
        </p:sp>
        <p:sp>
          <p:nvSpPr>
            <p:cNvPr id="80" name="Rectangle 79"/>
            <p:cNvSpPr/>
            <p:nvPr/>
          </p:nvSpPr>
          <p:spPr>
            <a:xfrm>
              <a:off x="1474491" y="3042551"/>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a:t>2</a:t>
              </a:r>
            </a:p>
          </p:txBody>
        </p:sp>
      </p:grpSp>
      <p:grpSp>
        <p:nvGrpSpPr>
          <p:cNvPr id="83" name="Group 82"/>
          <p:cNvGrpSpPr/>
          <p:nvPr/>
        </p:nvGrpSpPr>
        <p:grpSpPr>
          <a:xfrm>
            <a:off x="691531" y="2241948"/>
            <a:ext cx="777248" cy="305830"/>
            <a:chOff x="922041" y="1846263"/>
            <a:chExt cx="1036330" cy="407773"/>
          </a:xfrm>
        </p:grpSpPr>
        <p:sp>
          <p:nvSpPr>
            <p:cNvPr id="84" name="Rectangle 83"/>
            <p:cNvSpPr/>
            <p:nvPr/>
          </p:nvSpPr>
          <p:spPr>
            <a:xfrm>
              <a:off x="922041" y="18462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1800" dirty="0"/>
                <a:t>A</a:t>
              </a:r>
            </a:p>
          </p:txBody>
        </p:sp>
        <p:sp>
          <p:nvSpPr>
            <p:cNvPr id="85" name="Rectangle 84"/>
            <p:cNvSpPr/>
            <p:nvPr/>
          </p:nvSpPr>
          <p:spPr>
            <a:xfrm>
              <a:off x="1464966" y="18462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a:t>3</a:t>
              </a:r>
            </a:p>
          </p:txBody>
        </p:sp>
      </p:grpSp>
      <p:grpSp>
        <p:nvGrpSpPr>
          <p:cNvPr id="86" name="Group 85"/>
          <p:cNvGrpSpPr/>
          <p:nvPr/>
        </p:nvGrpSpPr>
        <p:grpSpPr>
          <a:xfrm>
            <a:off x="691531" y="2641998"/>
            <a:ext cx="777248" cy="305830"/>
            <a:chOff x="922041" y="2379663"/>
            <a:chExt cx="1036330" cy="407773"/>
          </a:xfrm>
        </p:grpSpPr>
        <p:sp>
          <p:nvSpPr>
            <p:cNvPr id="87" name="Rectangle 86"/>
            <p:cNvSpPr/>
            <p:nvPr/>
          </p:nvSpPr>
          <p:spPr>
            <a:xfrm>
              <a:off x="922041" y="23796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1800" dirty="0"/>
                <a:t>B</a:t>
              </a:r>
            </a:p>
          </p:txBody>
        </p:sp>
        <p:sp>
          <p:nvSpPr>
            <p:cNvPr id="88" name="Rectangle 87"/>
            <p:cNvSpPr/>
            <p:nvPr/>
          </p:nvSpPr>
          <p:spPr>
            <a:xfrm>
              <a:off x="1464966" y="23796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a:t>1</a:t>
              </a:r>
            </a:p>
          </p:txBody>
        </p:sp>
      </p:grpSp>
      <p:grpSp>
        <p:nvGrpSpPr>
          <p:cNvPr id="89" name="Group 88"/>
          <p:cNvGrpSpPr/>
          <p:nvPr/>
        </p:nvGrpSpPr>
        <p:grpSpPr>
          <a:xfrm>
            <a:off x="691531" y="3042048"/>
            <a:ext cx="777248" cy="305830"/>
            <a:chOff x="922041" y="2913063"/>
            <a:chExt cx="1036330" cy="407773"/>
          </a:xfrm>
        </p:grpSpPr>
        <p:sp>
          <p:nvSpPr>
            <p:cNvPr id="90" name="Rectangle 89"/>
            <p:cNvSpPr/>
            <p:nvPr/>
          </p:nvSpPr>
          <p:spPr>
            <a:xfrm>
              <a:off x="922041" y="29130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1800" dirty="0"/>
                <a:t>C</a:t>
              </a:r>
            </a:p>
          </p:txBody>
        </p:sp>
        <p:sp>
          <p:nvSpPr>
            <p:cNvPr id="91" name="Rectangle 90"/>
            <p:cNvSpPr/>
            <p:nvPr/>
          </p:nvSpPr>
          <p:spPr>
            <a:xfrm>
              <a:off x="1464966" y="29130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a:t>4</a:t>
              </a:r>
            </a:p>
          </p:txBody>
        </p:sp>
      </p:grpSp>
      <p:grpSp>
        <p:nvGrpSpPr>
          <p:cNvPr id="92" name="Group 91"/>
          <p:cNvGrpSpPr/>
          <p:nvPr/>
        </p:nvGrpSpPr>
        <p:grpSpPr>
          <a:xfrm>
            <a:off x="691531" y="3442098"/>
            <a:ext cx="777248" cy="305830"/>
            <a:chOff x="922041" y="3446463"/>
            <a:chExt cx="1036330" cy="407773"/>
          </a:xfrm>
        </p:grpSpPr>
        <p:sp>
          <p:nvSpPr>
            <p:cNvPr id="93" name="Rectangle 92"/>
            <p:cNvSpPr/>
            <p:nvPr/>
          </p:nvSpPr>
          <p:spPr>
            <a:xfrm>
              <a:off x="922041" y="34464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1800" dirty="0"/>
                <a:t>A</a:t>
              </a:r>
            </a:p>
          </p:txBody>
        </p:sp>
        <p:sp>
          <p:nvSpPr>
            <p:cNvPr id="94" name="Rectangle 93"/>
            <p:cNvSpPr/>
            <p:nvPr/>
          </p:nvSpPr>
          <p:spPr>
            <a:xfrm>
              <a:off x="1464966" y="34464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a:t>1</a:t>
              </a:r>
            </a:p>
          </p:txBody>
        </p:sp>
      </p:grpSp>
      <p:grpSp>
        <p:nvGrpSpPr>
          <p:cNvPr id="95" name="Group 94"/>
          <p:cNvGrpSpPr/>
          <p:nvPr/>
        </p:nvGrpSpPr>
        <p:grpSpPr>
          <a:xfrm>
            <a:off x="691531" y="3842148"/>
            <a:ext cx="777248" cy="305830"/>
            <a:chOff x="922041" y="3979863"/>
            <a:chExt cx="1036330" cy="407773"/>
          </a:xfrm>
        </p:grpSpPr>
        <p:sp>
          <p:nvSpPr>
            <p:cNvPr id="96" name="Rectangle 95"/>
            <p:cNvSpPr/>
            <p:nvPr/>
          </p:nvSpPr>
          <p:spPr>
            <a:xfrm>
              <a:off x="922041" y="39798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1800" dirty="0"/>
                <a:t>B</a:t>
              </a:r>
            </a:p>
          </p:txBody>
        </p:sp>
        <p:sp>
          <p:nvSpPr>
            <p:cNvPr id="97" name="Rectangle 96"/>
            <p:cNvSpPr/>
            <p:nvPr/>
          </p:nvSpPr>
          <p:spPr>
            <a:xfrm>
              <a:off x="1464966" y="39798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a:t>5</a:t>
              </a:r>
            </a:p>
          </p:txBody>
        </p:sp>
      </p:grpSp>
      <p:grpSp>
        <p:nvGrpSpPr>
          <p:cNvPr id="98" name="Group 97"/>
          <p:cNvGrpSpPr/>
          <p:nvPr/>
        </p:nvGrpSpPr>
        <p:grpSpPr>
          <a:xfrm>
            <a:off x="691531" y="4242198"/>
            <a:ext cx="777248" cy="305830"/>
            <a:chOff x="922041" y="4513263"/>
            <a:chExt cx="1036330" cy="407773"/>
          </a:xfrm>
        </p:grpSpPr>
        <p:sp>
          <p:nvSpPr>
            <p:cNvPr id="99" name="Rectangle 98"/>
            <p:cNvSpPr/>
            <p:nvPr/>
          </p:nvSpPr>
          <p:spPr>
            <a:xfrm>
              <a:off x="922041" y="45132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1800" dirty="0"/>
                <a:t>C</a:t>
              </a:r>
            </a:p>
          </p:txBody>
        </p:sp>
        <p:sp>
          <p:nvSpPr>
            <p:cNvPr id="100" name="Rectangle 99"/>
            <p:cNvSpPr/>
            <p:nvPr/>
          </p:nvSpPr>
          <p:spPr>
            <a:xfrm>
              <a:off x="1464966" y="45132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a:t>9</a:t>
              </a:r>
            </a:p>
          </p:txBody>
        </p:sp>
      </p:grpSp>
      <p:grpSp>
        <p:nvGrpSpPr>
          <p:cNvPr id="101" name="Group 100"/>
          <p:cNvGrpSpPr/>
          <p:nvPr/>
        </p:nvGrpSpPr>
        <p:grpSpPr>
          <a:xfrm>
            <a:off x="691531" y="5042298"/>
            <a:ext cx="777248" cy="305830"/>
            <a:chOff x="922041" y="5580063"/>
            <a:chExt cx="1036330" cy="407773"/>
          </a:xfrm>
        </p:grpSpPr>
        <p:sp>
          <p:nvSpPr>
            <p:cNvPr id="102" name="Rectangle 101"/>
            <p:cNvSpPr/>
            <p:nvPr/>
          </p:nvSpPr>
          <p:spPr>
            <a:xfrm>
              <a:off x="922041" y="55800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1800" dirty="0"/>
                <a:t>B</a:t>
              </a:r>
            </a:p>
          </p:txBody>
        </p:sp>
        <p:sp>
          <p:nvSpPr>
            <p:cNvPr id="103" name="Rectangle 102"/>
            <p:cNvSpPr/>
            <p:nvPr/>
          </p:nvSpPr>
          <p:spPr>
            <a:xfrm>
              <a:off x="1464966" y="55800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a:t>6</a:t>
              </a:r>
            </a:p>
          </p:txBody>
        </p:sp>
      </p:grpSp>
      <p:grpSp>
        <p:nvGrpSpPr>
          <p:cNvPr id="104" name="Group 103"/>
          <p:cNvGrpSpPr/>
          <p:nvPr/>
        </p:nvGrpSpPr>
        <p:grpSpPr>
          <a:xfrm>
            <a:off x="691531" y="5442348"/>
            <a:ext cx="777248" cy="305830"/>
            <a:chOff x="922041" y="6113463"/>
            <a:chExt cx="1036330" cy="407773"/>
          </a:xfrm>
        </p:grpSpPr>
        <p:sp>
          <p:nvSpPr>
            <p:cNvPr id="105" name="Rectangle 104"/>
            <p:cNvSpPr/>
            <p:nvPr/>
          </p:nvSpPr>
          <p:spPr>
            <a:xfrm>
              <a:off x="922041" y="61134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1800" dirty="0"/>
                <a:t>C</a:t>
              </a:r>
            </a:p>
          </p:txBody>
        </p:sp>
        <p:sp>
          <p:nvSpPr>
            <p:cNvPr id="106" name="Rectangle 105"/>
            <p:cNvSpPr/>
            <p:nvPr/>
          </p:nvSpPr>
          <p:spPr>
            <a:xfrm>
              <a:off x="1464966" y="61134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a:t>5</a:t>
              </a:r>
            </a:p>
          </p:txBody>
        </p:sp>
      </p:grpSp>
      <p:grpSp>
        <p:nvGrpSpPr>
          <p:cNvPr id="107" name="Group 106"/>
          <p:cNvGrpSpPr/>
          <p:nvPr/>
        </p:nvGrpSpPr>
        <p:grpSpPr>
          <a:xfrm>
            <a:off x="691531" y="4642248"/>
            <a:ext cx="777248" cy="305830"/>
            <a:chOff x="922041" y="5046663"/>
            <a:chExt cx="1036330" cy="407773"/>
          </a:xfrm>
        </p:grpSpPr>
        <p:sp>
          <p:nvSpPr>
            <p:cNvPr id="108" name="Rectangle 107"/>
            <p:cNvSpPr/>
            <p:nvPr/>
          </p:nvSpPr>
          <p:spPr>
            <a:xfrm>
              <a:off x="922041" y="50466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1800" dirty="0"/>
                <a:t>A</a:t>
              </a:r>
            </a:p>
          </p:txBody>
        </p:sp>
        <p:sp>
          <p:nvSpPr>
            <p:cNvPr id="109" name="Rectangle 108"/>
            <p:cNvSpPr/>
            <p:nvPr/>
          </p:nvSpPr>
          <p:spPr>
            <a:xfrm>
              <a:off x="1464966" y="50466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a:t>2</a:t>
              </a:r>
            </a:p>
          </p:txBody>
        </p:sp>
      </p:grpSp>
      <p:grpSp>
        <p:nvGrpSpPr>
          <p:cNvPr id="113" name="Group 112"/>
          <p:cNvGrpSpPr/>
          <p:nvPr/>
        </p:nvGrpSpPr>
        <p:grpSpPr>
          <a:xfrm>
            <a:off x="2698636" y="3479683"/>
            <a:ext cx="777248" cy="305830"/>
            <a:chOff x="922041" y="2379663"/>
            <a:chExt cx="1036330" cy="407773"/>
          </a:xfrm>
        </p:grpSpPr>
        <p:sp>
          <p:nvSpPr>
            <p:cNvPr id="114" name="Rectangle 113"/>
            <p:cNvSpPr/>
            <p:nvPr/>
          </p:nvSpPr>
          <p:spPr>
            <a:xfrm>
              <a:off x="922041" y="23796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1800" dirty="0"/>
                <a:t>B</a:t>
              </a:r>
            </a:p>
          </p:txBody>
        </p:sp>
        <p:sp>
          <p:nvSpPr>
            <p:cNvPr id="115" name="Rectangle 114"/>
            <p:cNvSpPr/>
            <p:nvPr/>
          </p:nvSpPr>
          <p:spPr>
            <a:xfrm>
              <a:off x="1464966" y="23796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a:t>1</a:t>
              </a:r>
            </a:p>
          </p:txBody>
        </p:sp>
      </p:grpSp>
      <p:grpSp>
        <p:nvGrpSpPr>
          <p:cNvPr id="116" name="Group 115"/>
          <p:cNvGrpSpPr/>
          <p:nvPr/>
        </p:nvGrpSpPr>
        <p:grpSpPr>
          <a:xfrm>
            <a:off x="2701137" y="4795162"/>
            <a:ext cx="777248" cy="305830"/>
            <a:chOff x="922041" y="2913063"/>
            <a:chExt cx="1036330" cy="407773"/>
          </a:xfrm>
        </p:grpSpPr>
        <p:sp>
          <p:nvSpPr>
            <p:cNvPr id="117" name="Rectangle 116"/>
            <p:cNvSpPr/>
            <p:nvPr/>
          </p:nvSpPr>
          <p:spPr>
            <a:xfrm>
              <a:off x="922041" y="29130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1800" dirty="0"/>
                <a:t>C</a:t>
              </a:r>
            </a:p>
          </p:txBody>
        </p:sp>
        <p:sp>
          <p:nvSpPr>
            <p:cNvPr id="118" name="Rectangle 117"/>
            <p:cNvSpPr/>
            <p:nvPr/>
          </p:nvSpPr>
          <p:spPr>
            <a:xfrm>
              <a:off x="1464966" y="29130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a:t>4</a:t>
              </a:r>
            </a:p>
          </p:txBody>
        </p:sp>
      </p:grpSp>
      <p:grpSp>
        <p:nvGrpSpPr>
          <p:cNvPr id="122" name="Group 121"/>
          <p:cNvGrpSpPr/>
          <p:nvPr/>
        </p:nvGrpSpPr>
        <p:grpSpPr>
          <a:xfrm>
            <a:off x="2698636" y="3843638"/>
            <a:ext cx="777248" cy="305830"/>
            <a:chOff x="922041" y="3979863"/>
            <a:chExt cx="1036330" cy="407773"/>
          </a:xfrm>
        </p:grpSpPr>
        <p:sp>
          <p:nvSpPr>
            <p:cNvPr id="123" name="Rectangle 122"/>
            <p:cNvSpPr/>
            <p:nvPr/>
          </p:nvSpPr>
          <p:spPr>
            <a:xfrm>
              <a:off x="922041" y="39798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1800" dirty="0"/>
                <a:t>B</a:t>
              </a:r>
            </a:p>
          </p:txBody>
        </p:sp>
        <p:sp>
          <p:nvSpPr>
            <p:cNvPr id="124" name="Rectangle 123"/>
            <p:cNvSpPr/>
            <p:nvPr/>
          </p:nvSpPr>
          <p:spPr>
            <a:xfrm>
              <a:off x="1464966" y="39798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a:t>5</a:t>
              </a:r>
            </a:p>
          </p:txBody>
        </p:sp>
      </p:grpSp>
      <p:grpSp>
        <p:nvGrpSpPr>
          <p:cNvPr id="125" name="Group 124"/>
          <p:cNvGrpSpPr/>
          <p:nvPr/>
        </p:nvGrpSpPr>
        <p:grpSpPr>
          <a:xfrm>
            <a:off x="2698636" y="5145903"/>
            <a:ext cx="777248" cy="305830"/>
            <a:chOff x="922041" y="4513263"/>
            <a:chExt cx="1036330" cy="407773"/>
          </a:xfrm>
        </p:grpSpPr>
        <p:sp>
          <p:nvSpPr>
            <p:cNvPr id="126" name="Rectangle 125"/>
            <p:cNvSpPr/>
            <p:nvPr/>
          </p:nvSpPr>
          <p:spPr>
            <a:xfrm>
              <a:off x="922041" y="45132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1800" dirty="0"/>
                <a:t>C</a:t>
              </a:r>
            </a:p>
          </p:txBody>
        </p:sp>
        <p:sp>
          <p:nvSpPr>
            <p:cNvPr id="127" name="Rectangle 126"/>
            <p:cNvSpPr/>
            <p:nvPr/>
          </p:nvSpPr>
          <p:spPr>
            <a:xfrm>
              <a:off x="1464966" y="45132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a:t>9</a:t>
              </a:r>
            </a:p>
          </p:txBody>
        </p:sp>
      </p:grpSp>
      <p:grpSp>
        <p:nvGrpSpPr>
          <p:cNvPr id="128" name="Group 127"/>
          <p:cNvGrpSpPr/>
          <p:nvPr/>
        </p:nvGrpSpPr>
        <p:grpSpPr>
          <a:xfrm>
            <a:off x="2698636" y="4207593"/>
            <a:ext cx="777248" cy="305830"/>
            <a:chOff x="922041" y="5580063"/>
            <a:chExt cx="1036330" cy="407773"/>
          </a:xfrm>
        </p:grpSpPr>
        <p:sp>
          <p:nvSpPr>
            <p:cNvPr id="129" name="Rectangle 128"/>
            <p:cNvSpPr/>
            <p:nvPr/>
          </p:nvSpPr>
          <p:spPr>
            <a:xfrm>
              <a:off x="922041" y="55800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1800" dirty="0"/>
                <a:t>B</a:t>
              </a:r>
            </a:p>
          </p:txBody>
        </p:sp>
        <p:sp>
          <p:nvSpPr>
            <p:cNvPr id="130" name="Rectangle 129"/>
            <p:cNvSpPr/>
            <p:nvPr/>
          </p:nvSpPr>
          <p:spPr>
            <a:xfrm>
              <a:off x="1464966" y="55800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a:t>6</a:t>
              </a:r>
            </a:p>
          </p:txBody>
        </p:sp>
      </p:grpSp>
      <p:grpSp>
        <p:nvGrpSpPr>
          <p:cNvPr id="131" name="Group 130"/>
          <p:cNvGrpSpPr/>
          <p:nvPr/>
        </p:nvGrpSpPr>
        <p:grpSpPr>
          <a:xfrm>
            <a:off x="2698636" y="5501042"/>
            <a:ext cx="777248" cy="305830"/>
            <a:chOff x="922041" y="6113463"/>
            <a:chExt cx="1036330" cy="407773"/>
          </a:xfrm>
        </p:grpSpPr>
        <p:sp>
          <p:nvSpPr>
            <p:cNvPr id="132" name="Rectangle 131"/>
            <p:cNvSpPr/>
            <p:nvPr/>
          </p:nvSpPr>
          <p:spPr>
            <a:xfrm>
              <a:off x="922041" y="61134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1800" dirty="0"/>
                <a:t>C</a:t>
              </a:r>
            </a:p>
          </p:txBody>
        </p:sp>
        <p:sp>
          <p:nvSpPr>
            <p:cNvPr id="133" name="Rectangle 132"/>
            <p:cNvSpPr/>
            <p:nvPr/>
          </p:nvSpPr>
          <p:spPr>
            <a:xfrm>
              <a:off x="1464966" y="61134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a:t>5</a:t>
              </a:r>
            </a:p>
          </p:txBody>
        </p:sp>
      </p:grpSp>
      <p:cxnSp>
        <p:nvCxnSpPr>
          <p:cNvPr id="59" name="Straight Arrow Connector 58"/>
          <p:cNvCxnSpPr/>
          <p:nvPr/>
        </p:nvCxnSpPr>
        <p:spPr>
          <a:xfrm>
            <a:off x="1666636" y="3837386"/>
            <a:ext cx="832199" cy="0"/>
          </a:xfrm>
          <a:prstGeom prst="straightConnector1">
            <a:avLst/>
          </a:prstGeom>
          <a:ln>
            <a:tailEnd type="triangle"/>
          </a:ln>
        </p:spPr>
        <p:style>
          <a:lnRef idx="1">
            <a:schemeClr val="accent1"/>
          </a:lnRef>
          <a:fillRef idx="0">
            <a:schemeClr val="accent1"/>
          </a:fillRef>
          <a:effectRef idx="1">
            <a:schemeClr val="accent1"/>
          </a:effectRef>
          <a:fontRef idx="minor">
            <a:schemeClr val="tx1"/>
          </a:fontRef>
        </p:style>
      </p:cxnSp>
      <p:sp>
        <p:nvSpPr>
          <p:cNvPr id="60" name="TextBox 59"/>
          <p:cNvSpPr txBox="1"/>
          <p:nvPr/>
        </p:nvSpPr>
        <p:spPr>
          <a:xfrm>
            <a:off x="1731517" y="3595012"/>
            <a:ext cx="702436" cy="415498"/>
          </a:xfrm>
          <a:prstGeom prst="rect">
            <a:avLst/>
          </a:prstGeom>
        </p:spPr>
        <p:txBody>
          <a:bodyPr wrap="none" rtlCol="0">
            <a:spAutoFit/>
          </a:bodyPr>
          <a:lstStyle/>
          <a:p>
            <a:pPr algn="ctr"/>
            <a:r>
              <a:rPr lang="en-US" sz="1050" dirty="0"/>
              <a:t>Split into</a:t>
            </a:r>
          </a:p>
          <a:p>
            <a:pPr algn="ctr"/>
            <a:r>
              <a:rPr lang="en-US" sz="1050" dirty="0"/>
              <a:t>Groups</a:t>
            </a:r>
          </a:p>
        </p:txBody>
      </p:sp>
    </p:spTree>
    <p:extLst>
      <p:ext uri="{BB962C8B-B14F-4D97-AF65-F5344CB8AC3E}">
        <p14:creationId xmlns:p14="http://schemas.microsoft.com/office/powerpoint/2010/main" val="3540981923"/>
      </p:ext>
    </p:extLst>
  </p:cSld>
  <p:clrMapOvr>
    <a:masterClrMapping/>
  </p:clrMapOvr>
  <p:transition spd="slow">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Manipulating Granularity: Group By</a:t>
            </a:r>
          </a:p>
        </p:txBody>
      </p:sp>
      <p:sp>
        <p:nvSpPr>
          <p:cNvPr id="43" name="TextBox 42"/>
          <p:cNvSpPr txBox="1"/>
          <p:nvPr/>
        </p:nvSpPr>
        <p:spPr>
          <a:xfrm>
            <a:off x="615308" y="1917839"/>
            <a:ext cx="417102" cy="253916"/>
          </a:xfrm>
          <a:prstGeom prst="rect">
            <a:avLst/>
          </a:prstGeom>
        </p:spPr>
        <p:txBody>
          <a:bodyPr wrap="none" rtlCol="0">
            <a:spAutoFit/>
          </a:bodyPr>
          <a:lstStyle/>
          <a:p>
            <a:r>
              <a:rPr lang="en-US" sz="1050"/>
              <a:t>Key</a:t>
            </a:r>
          </a:p>
        </p:txBody>
      </p:sp>
      <p:sp>
        <p:nvSpPr>
          <p:cNvPr id="44" name="TextBox 43"/>
          <p:cNvSpPr txBox="1"/>
          <p:nvPr/>
        </p:nvSpPr>
        <p:spPr>
          <a:xfrm>
            <a:off x="1011578" y="1917839"/>
            <a:ext cx="470000" cy="253916"/>
          </a:xfrm>
          <a:prstGeom prst="rect">
            <a:avLst/>
          </a:prstGeom>
        </p:spPr>
        <p:txBody>
          <a:bodyPr wrap="none" rtlCol="0">
            <a:spAutoFit/>
          </a:bodyPr>
          <a:lstStyle/>
          <a:p>
            <a:r>
              <a:rPr lang="en-US" sz="1050"/>
              <a:t>Data</a:t>
            </a:r>
          </a:p>
        </p:txBody>
      </p:sp>
      <p:grpSp>
        <p:nvGrpSpPr>
          <p:cNvPr id="72" name="Group 71"/>
          <p:cNvGrpSpPr/>
          <p:nvPr/>
        </p:nvGrpSpPr>
        <p:grpSpPr>
          <a:xfrm>
            <a:off x="2698636" y="2172697"/>
            <a:ext cx="777248" cy="305830"/>
            <a:chOff x="931566" y="1442351"/>
            <a:chExt cx="1036330" cy="407773"/>
          </a:xfrm>
        </p:grpSpPr>
        <p:sp>
          <p:nvSpPr>
            <p:cNvPr id="73" name="Rectangle 72"/>
            <p:cNvSpPr/>
            <p:nvPr/>
          </p:nvSpPr>
          <p:spPr>
            <a:xfrm>
              <a:off x="931566" y="1442351"/>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1800" dirty="0"/>
                <a:t>A</a:t>
              </a:r>
            </a:p>
          </p:txBody>
        </p:sp>
        <p:sp>
          <p:nvSpPr>
            <p:cNvPr id="74" name="Rectangle 73"/>
            <p:cNvSpPr/>
            <p:nvPr/>
          </p:nvSpPr>
          <p:spPr>
            <a:xfrm>
              <a:off x="1474491" y="1442351"/>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a:t>3</a:t>
              </a:r>
            </a:p>
          </p:txBody>
        </p:sp>
      </p:grpSp>
      <p:grpSp>
        <p:nvGrpSpPr>
          <p:cNvPr id="75" name="Group 74"/>
          <p:cNvGrpSpPr/>
          <p:nvPr/>
        </p:nvGrpSpPr>
        <p:grpSpPr>
          <a:xfrm>
            <a:off x="2698636" y="2532405"/>
            <a:ext cx="777248" cy="305830"/>
            <a:chOff x="931566" y="3042551"/>
            <a:chExt cx="1036330" cy="407773"/>
          </a:xfrm>
        </p:grpSpPr>
        <p:sp>
          <p:nvSpPr>
            <p:cNvPr id="76" name="Rectangle 75"/>
            <p:cNvSpPr/>
            <p:nvPr/>
          </p:nvSpPr>
          <p:spPr>
            <a:xfrm>
              <a:off x="931566" y="3042551"/>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1800" dirty="0"/>
                <a:t>A</a:t>
              </a:r>
            </a:p>
          </p:txBody>
        </p:sp>
        <p:sp>
          <p:nvSpPr>
            <p:cNvPr id="77" name="Rectangle 76"/>
            <p:cNvSpPr/>
            <p:nvPr/>
          </p:nvSpPr>
          <p:spPr>
            <a:xfrm>
              <a:off x="1474491" y="3042551"/>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a:t>1</a:t>
              </a:r>
            </a:p>
          </p:txBody>
        </p:sp>
      </p:grpSp>
      <p:grpSp>
        <p:nvGrpSpPr>
          <p:cNvPr id="78" name="Group 77"/>
          <p:cNvGrpSpPr/>
          <p:nvPr/>
        </p:nvGrpSpPr>
        <p:grpSpPr>
          <a:xfrm>
            <a:off x="2698636" y="2892114"/>
            <a:ext cx="777248" cy="305830"/>
            <a:chOff x="931566" y="3042551"/>
            <a:chExt cx="1036330" cy="407773"/>
          </a:xfrm>
        </p:grpSpPr>
        <p:sp>
          <p:nvSpPr>
            <p:cNvPr id="79" name="Rectangle 78"/>
            <p:cNvSpPr/>
            <p:nvPr/>
          </p:nvSpPr>
          <p:spPr>
            <a:xfrm>
              <a:off x="931566" y="3042551"/>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1800" dirty="0"/>
                <a:t>A</a:t>
              </a:r>
            </a:p>
          </p:txBody>
        </p:sp>
        <p:sp>
          <p:nvSpPr>
            <p:cNvPr id="80" name="Rectangle 79"/>
            <p:cNvSpPr/>
            <p:nvPr/>
          </p:nvSpPr>
          <p:spPr>
            <a:xfrm>
              <a:off x="1474491" y="3042551"/>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a:t>2</a:t>
              </a:r>
            </a:p>
          </p:txBody>
        </p:sp>
      </p:grpSp>
      <p:grpSp>
        <p:nvGrpSpPr>
          <p:cNvPr id="83" name="Group 82"/>
          <p:cNvGrpSpPr/>
          <p:nvPr/>
        </p:nvGrpSpPr>
        <p:grpSpPr>
          <a:xfrm>
            <a:off x="691531" y="2241948"/>
            <a:ext cx="777248" cy="305830"/>
            <a:chOff x="922041" y="1846263"/>
            <a:chExt cx="1036330" cy="407773"/>
          </a:xfrm>
        </p:grpSpPr>
        <p:sp>
          <p:nvSpPr>
            <p:cNvPr id="84" name="Rectangle 83"/>
            <p:cNvSpPr/>
            <p:nvPr/>
          </p:nvSpPr>
          <p:spPr>
            <a:xfrm>
              <a:off x="922041" y="18462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1800" dirty="0"/>
                <a:t>A</a:t>
              </a:r>
            </a:p>
          </p:txBody>
        </p:sp>
        <p:sp>
          <p:nvSpPr>
            <p:cNvPr id="85" name="Rectangle 84"/>
            <p:cNvSpPr/>
            <p:nvPr/>
          </p:nvSpPr>
          <p:spPr>
            <a:xfrm>
              <a:off x="1464966" y="18462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a:t>3</a:t>
              </a:r>
            </a:p>
          </p:txBody>
        </p:sp>
      </p:grpSp>
      <p:grpSp>
        <p:nvGrpSpPr>
          <p:cNvPr id="86" name="Group 85"/>
          <p:cNvGrpSpPr/>
          <p:nvPr/>
        </p:nvGrpSpPr>
        <p:grpSpPr>
          <a:xfrm>
            <a:off x="691531" y="2641998"/>
            <a:ext cx="777248" cy="305830"/>
            <a:chOff x="922041" y="2379663"/>
            <a:chExt cx="1036330" cy="407773"/>
          </a:xfrm>
        </p:grpSpPr>
        <p:sp>
          <p:nvSpPr>
            <p:cNvPr id="87" name="Rectangle 86"/>
            <p:cNvSpPr/>
            <p:nvPr/>
          </p:nvSpPr>
          <p:spPr>
            <a:xfrm>
              <a:off x="922041" y="23796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1800" dirty="0"/>
                <a:t>B</a:t>
              </a:r>
            </a:p>
          </p:txBody>
        </p:sp>
        <p:sp>
          <p:nvSpPr>
            <p:cNvPr id="88" name="Rectangle 87"/>
            <p:cNvSpPr/>
            <p:nvPr/>
          </p:nvSpPr>
          <p:spPr>
            <a:xfrm>
              <a:off x="1464966" y="23796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a:t>1</a:t>
              </a:r>
            </a:p>
          </p:txBody>
        </p:sp>
      </p:grpSp>
      <p:grpSp>
        <p:nvGrpSpPr>
          <p:cNvPr id="89" name="Group 88"/>
          <p:cNvGrpSpPr/>
          <p:nvPr/>
        </p:nvGrpSpPr>
        <p:grpSpPr>
          <a:xfrm>
            <a:off x="691531" y="3042048"/>
            <a:ext cx="777248" cy="305830"/>
            <a:chOff x="922041" y="2913063"/>
            <a:chExt cx="1036330" cy="407773"/>
          </a:xfrm>
        </p:grpSpPr>
        <p:sp>
          <p:nvSpPr>
            <p:cNvPr id="90" name="Rectangle 89"/>
            <p:cNvSpPr/>
            <p:nvPr/>
          </p:nvSpPr>
          <p:spPr>
            <a:xfrm>
              <a:off x="922041" y="29130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1800" dirty="0"/>
                <a:t>C</a:t>
              </a:r>
            </a:p>
          </p:txBody>
        </p:sp>
        <p:sp>
          <p:nvSpPr>
            <p:cNvPr id="91" name="Rectangle 90"/>
            <p:cNvSpPr/>
            <p:nvPr/>
          </p:nvSpPr>
          <p:spPr>
            <a:xfrm>
              <a:off x="1464966" y="29130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a:t>4</a:t>
              </a:r>
            </a:p>
          </p:txBody>
        </p:sp>
      </p:grpSp>
      <p:grpSp>
        <p:nvGrpSpPr>
          <p:cNvPr id="92" name="Group 91"/>
          <p:cNvGrpSpPr/>
          <p:nvPr/>
        </p:nvGrpSpPr>
        <p:grpSpPr>
          <a:xfrm>
            <a:off x="691531" y="3442098"/>
            <a:ext cx="777248" cy="305830"/>
            <a:chOff x="922041" y="3446463"/>
            <a:chExt cx="1036330" cy="407773"/>
          </a:xfrm>
        </p:grpSpPr>
        <p:sp>
          <p:nvSpPr>
            <p:cNvPr id="93" name="Rectangle 92"/>
            <p:cNvSpPr/>
            <p:nvPr/>
          </p:nvSpPr>
          <p:spPr>
            <a:xfrm>
              <a:off x="922041" y="34464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1800" dirty="0"/>
                <a:t>A</a:t>
              </a:r>
            </a:p>
          </p:txBody>
        </p:sp>
        <p:sp>
          <p:nvSpPr>
            <p:cNvPr id="94" name="Rectangle 93"/>
            <p:cNvSpPr/>
            <p:nvPr/>
          </p:nvSpPr>
          <p:spPr>
            <a:xfrm>
              <a:off x="1464966" y="34464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a:t>1</a:t>
              </a:r>
            </a:p>
          </p:txBody>
        </p:sp>
      </p:grpSp>
      <p:grpSp>
        <p:nvGrpSpPr>
          <p:cNvPr id="95" name="Group 94"/>
          <p:cNvGrpSpPr/>
          <p:nvPr/>
        </p:nvGrpSpPr>
        <p:grpSpPr>
          <a:xfrm>
            <a:off x="691531" y="3842148"/>
            <a:ext cx="777248" cy="305830"/>
            <a:chOff x="922041" y="3979863"/>
            <a:chExt cx="1036330" cy="407773"/>
          </a:xfrm>
        </p:grpSpPr>
        <p:sp>
          <p:nvSpPr>
            <p:cNvPr id="96" name="Rectangle 95"/>
            <p:cNvSpPr/>
            <p:nvPr/>
          </p:nvSpPr>
          <p:spPr>
            <a:xfrm>
              <a:off x="922041" y="39798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1800" dirty="0"/>
                <a:t>B</a:t>
              </a:r>
            </a:p>
          </p:txBody>
        </p:sp>
        <p:sp>
          <p:nvSpPr>
            <p:cNvPr id="97" name="Rectangle 96"/>
            <p:cNvSpPr/>
            <p:nvPr/>
          </p:nvSpPr>
          <p:spPr>
            <a:xfrm>
              <a:off x="1464966" y="39798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a:t>5</a:t>
              </a:r>
            </a:p>
          </p:txBody>
        </p:sp>
      </p:grpSp>
      <p:grpSp>
        <p:nvGrpSpPr>
          <p:cNvPr id="98" name="Group 97"/>
          <p:cNvGrpSpPr/>
          <p:nvPr/>
        </p:nvGrpSpPr>
        <p:grpSpPr>
          <a:xfrm>
            <a:off x="691531" y="4242198"/>
            <a:ext cx="777248" cy="305830"/>
            <a:chOff x="922041" y="4513263"/>
            <a:chExt cx="1036330" cy="407773"/>
          </a:xfrm>
        </p:grpSpPr>
        <p:sp>
          <p:nvSpPr>
            <p:cNvPr id="99" name="Rectangle 98"/>
            <p:cNvSpPr/>
            <p:nvPr/>
          </p:nvSpPr>
          <p:spPr>
            <a:xfrm>
              <a:off x="922041" y="45132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1800" dirty="0"/>
                <a:t>C</a:t>
              </a:r>
            </a:p>
          </p:txBody>
        </p:sp>
        <p:sp>
          <p:nvSpPr>
            <p:cNvPr id="100" name="Rectangle 99"/>
            <p:cNvSpPr/>
            <p:nvPr/>
          </p:nvSpPr>
          <p:spPr>
            <a:xfrm>
              <a:off x="1464966" y="45132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a:t>9</a:t>
              </a:r>
            </a:p>
          </p:txBody>
        </p:sp>
      </p:grpSp>
      <p:grpSp>
        <p:nvGrpSpPr>
          <p:cNvPr id="101" name="Group 100"/>
          <p:cNvGrpSpPr/>
          <p:nvPr/>
        </p:nvGrpSpPr>
        <p:grpSpPr>
          <a:xfrm>
            <a:off x="691531" y="5042298"/>
            <a:ext cx="777248" cy="305830"/>
            <a:chOff x="922041" y="5580063"/>
            <a:chExt cx="1036330" cy="407773"/>
          </a:xfrm>
        </p:grpSpPr>
        <p:sp>
          <p:nvSpPr>
            <p:cNvPr id="102" name="Rectangle 101"/>
            <p:cNvSpPr/>
            <p:nvPr/>
          </p:nvSpPr>
          <p:spPr>
            <a:xfrm>
              <a:off x="922041" y="55800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1800" dirty="0"/>
                <a:t>B</a:t>
              </a:r>
            </a:p>
          </p:txBody>
        </p:sp>
        <p:sp>
          <p:nvSpPr>
            <p:cNvPr id="103" name="Rectangle 102"/>
            <p:cNvSpPr/>
            <p:nvPr/>
          </p:nvSpPr>
          <p:spPr>
            <a:xfrm>
              <a:off x="1464966" y="55800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a:t>6</a:t>
              </a:r>
            </a:p>
          </p:txBody>
        </p:sp>
      </p:grpSp>
      <p:grpSp>
        <p:nvGrpSpPr>
          <p:cNvPr id="104" name="Group 103"/>
          <p:cNvGrpSpPr/>
          <p:nvPr/>
        </p:nvGrpSpPr>
        <p:grpSpPr>
          <a:xfrm>
            <a:off x="691531" y="5442348"/>
            <a:ext cx="777248" cy="305830"/>
            <a:chOff x="922041" y="6113463"/>
            <a:chExt cx="1036330" cy="407773"/>
          </a:xfrm>
        </p:grpSpPr>
        <p:sp>
          <p:nvSpPr>
            <p:cNvPr id="105" name="Rectangle 104"/>
            <p:cNvSpPr/>
            <p:nvPr/>
          </p:nvSpPr>
          <p:spPr>
            <a:xfrm>
              <a:off x="922041" y="61134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1800" dirty="0"/>
                <a:t>C</a:t>
              </a:r>
            </a:p>
          </p:txBody>
        </p:sp>
        <p:sp>
          <p:nvSpPr>
            <p:cNvPr id="106" name="Rectangle 105"/>
            <p:cNvSpPr/>
            <p:nvPr/>
          </p:nvSpPr>
          <p:spPr>
            <a:xfrm>
              <a:off x="1464966" y="61134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a:t>5</a:t>
              </a:r>
            </a:p>
          </p:txBody>
        </p:sp>
      </p:grpSp>
      <p:grpSp>
        <p:nvGrpSpPr>
          <p:cNvPr id="107" name="Group 106"/>
          <p:cNvGrpSpPr/>
          <p:nvPr/>
        </p:nvGrpSpPr>
        <p:grpSpPr>
          <a:xfrm>
            <a:off x="691531" y="4642248"/>
            <a:ext cx="777248" cy="305830"/>
            <a:chOff x="922041" y="5046663"/>
            <a:chExt cx="1036330" cy="407773"/>
          </a:xfrm>
        </p:grpSpPr>
        <p:sp>
          <p:nvSpPr>
            <p:cNvPr id="108" name="Rectangle 107"/>
            <p:cNvSpPr/>
            <p:nvPr/>
          </p:nvSpPr>
          <p:spPr>
            <a:xfrm>
              <a:off x="922041" y="50466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1800" dirty="0"/>
                <a:t>A</a:t>
              </a:r>
            </a:p>
          </p:txBody>
        </p:sp>
        <p:sp>
          <p:nvSpPr>
            <p:cNvPr id="109" name="Rectangle 108"/>
            <p:cNvSpPr/>
            <p:nvPr/>
          </p:nvSpPr>
          <p:spPr>
            <a:xfrm>
              <a:off x="1464966" y="50466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a:t>2</a:t>
              </a:r>
            </a:p>
          </p:txBody>
        </p:sp>
      </p:grpSp>
      <p:grpSp>
        <p:nvGrpSpPr>
          <p:cNvPr id="113" name="Group 112"/>
          <p:cNvGrpSpPr/>
          <p:nvPr/>
        </p:nvGrpSpPr>
        <p:grpSpPr>
          <a:xfrm>
            <a:off x="2698636" y="3479683"/>
            <a:ext cx="777248" cy="305830"/>
            <a:chOff x="922041" y="2379663"/>
            <a:chExt cx="1036330" cy="407773"/>
          </a:xfrm>
        </p:grpSpPr>
        <p:sp>
          <p:nvSpPr>
            <p:cNvPr id="114" name="Rectangle 113"/>
            <p:cNvSpPr/>
            <p:nvPr/>
          </p:nvSpPr>
          <p:spPr>
            <a:xfrm>
              <a:off x="922041" y="23796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1800" dirty="0"/>
                <a:t>B</a:t>
              </a:r>
            </a:p>
          </p:txBody>
        </p:sp>
        <p:sp>
          <p:nvSpPr>
            <p:cNvPr id="115" name="Rectangle 114"/>
            <p:cNvSpPr/>
            <p:nvPr/>
          </p:nvSpPr>
          <p:spPr>
            <a:xfrm>
              <a:off x="1464966" y="23796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a:t>1</a:t>
              </a:r>
            </a:p>
          </p:txBody>
        </p:sp>
      </p:grpSp>
      <p:grpSp>
        <p:nvGrpSpPr>
          <p:cNvPr id="116" name="Group 115"/>
          <p:cNvGrpSpPr/>
          <p:nvPr/>
        </p:nvGrpSpPr>
        <p:grpSpPr>
          <a:xfrm>
            <a:off x="2701137" y="4795162"/>
            <a:ext cx="777248" cy="305830"/>
            <a:chOff x="922041" y="2913063"/>
            <a:chExt cx="1036330" cy="407773"/>
          </a:xfrm>
        </p:grpSpPr>
        <p:sp>
          <p:nvSpPr>
            <p:cNvPr id="117" name="Rectangle 116"/>
            <p:cNvSpPr/>
            <p:nvPr/>
          </p:nvSpPr>
          <p:spPr>
            <a:xfrm>
              <a:off x="922041" y="29130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1800" dirty="0"/>
                <a:t>C</a:t>
              </a:r>
            </a:p>
          </p:txBody>
        </p:sp>
        <p:sp>
          <p:nvSpPr>
            <p:cNvPr id="118" name="Rectangle 117"/>
            <p:cNvSpPr/>
            <p:nvPr/>
          </p:nvSpPr>
          <p:spPr>
            <a:xfrm>
              <a:off x="1464966" y="29130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a:t>4</a:t>
              </a:r>
            </a:p>
          </p:txBody>
        </p:sp>
      </p:grpSp>
      <p:grpSp>
        <p:nvGrpSpPr>
          <p:cNvPr id="122" name="Group 121"/>
          <p:cNvGrpSpPr/>
          <p:nvPr/>
        </p:nvGrpSpPr>
        <p:grpSpPr>
          <a:xfrm>
            <a:off x="2698636" y="3843638"/>
            <a:ext cx="777248" cy="305830"/>
            <a:chOff x="922041" y="3979863"/>
            <a:chExt cx="1036330" cy="407773"/>
          </a:xfrm>
        </p:grpSpPr>
        <p:sp>
          <p:nvSpPr>
            <p:cNvPr id="123" name="Rectangle 122"/>
            <p:cNvSpPr/>
            <p:nvPr/>
          </p:nvSpPr>
          <p:spPr>
            <a:xfrm>
              <a:off x="922041" y="39798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1800" dirty="0"/>
                <a:t>B</a:t>
              </a:r>
            </a:p>
          </p:txBody>
        </p:sp>
        <p:sp>
          <p:nvSpPr>
            <p:cNvPr id="124" name="Rectangle 123"/>
            <p:cNvSpPr/>
            <p:nvPr/>
          </p:nvSpPr>
          <p:spPr>
            <a:xfrm>
              <a:off x="1464966" y="39798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a:t>5</a:t>
              </a:r>
            </a:p>
          </p:txBody>
        </p:sp>
      </p:grpSp>
      <p:grpSp>
        <p:nvGrpSpPr>
          <p:cNvPr id="125" name="Group 124"/>
          <p:cNvGrpSpPr/>
          <p:nvPr/>
        </p:nvGrpSpPr>
        <p:grpSpPr>
          <a:xfrm>
            <a:off x="2698636" y="5145903"/>
            <a:ext cx="777248" cy="305830"/>
            <a:chOff x="922041" y="4513263"/>
            <a:chExt cx="1036330" cy="407773"/>
          </a:xfrm>
        </p:grpSpPr>
        <p:sp>
          <p:nvSpPr>
            <p:cNvPr id="126" name="Rectangle 125"/>
            <p:cNvSpPr/>
            <p:nvPr/>
          </p:nvSpPr>
          <p:spPr>
            <a:xfrm>
              <a:off x="922041" y="45132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1800" dirty="0"/>
                <a:t>C</a:t>
              </a:r>
            </a:p>
          </p:txBody>
        </p:sp>
        <p:sp>
          <p:nvSpPr>
            <p:cNvPr id="127" name="Rectangle 126"/>
            <p:cNvSpPr/>
            <p:nvPr/>
          </p:nvSpPr>
          <p:spPr>
            <a:xfrm>
              <a:off x="1464966" y="45132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a:t>9</a:t>
              </a:r>
            </a:p>
          </p:txBody>
        </p:sp>
      </p:grpSp>
      <p:grpSp>
        <p:nvGrpSpPr>
          <p:cNvPr id="128" name="Group 127"/>
          <p:cNvGrpSpPr/>
          <p:nvPr/>
        </p:nvGrpSpPr>
        <p:grpSpPr>
          <a:xfrm>
            <a:off x="2698636" y="4207593"/>
            <a:ext cx="777248" cy="305830"/>
            <a:chOff x="922041" y="5580063"/>
            <a:chExt cx="1036330" cy="407773"/>
          </a:xfrm>
        </p:grpSpPr>
        <p:sp>
          <p:nvSpPr>
            <p:cNvPr id="129" name="Rectangle 128"/>
            <p:cNvSpPr/>
            <p:nvPr/>
          </p:nvSpPr>
          <p:spPr>
            <a:xfrm>
              <a:off x="922041" y="55800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1800" dirty="0"/>
                <a:t>B</a:t>
              </a:r>
            </a:p>
          </p:txBody>
        </p:sp>
        <p:sp>
          <p:nvSpPr>
            <p:cNvPr id="130" name="Rectangle 129"/>
            <p:cNvSpPr/>
            <p:nvPr/>
          </p:nvSpPr>
          <p:spPr>
            <a:xfrm>
              <a:off x="1464966" y="55800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a:t>6</a:t>
              </a:r>
            </a:p>
          </p:txBody>
        </p:sp>
      </p:grpSp>
      <p:grpSp>
        <p:nvGrpSpPr>
          <p:cNvPr id="131" name="Group 130"/>
          <p:cNvGrpSpPr/>
          <p:nvPr/>
        </p:nvGrpSpPr>
        <p:grpSpPr>
          <a:xfrm>
            <a:off x="2698636" y="5501042"/>
            <a:ext cx="777248" cy="305830"/>
            <a:chOff x="922041" y="6113463"/>
            <a:chExt cx="1036330" cy="407773"/>
          </a:xfrm>
        </p:grpSpPr>
        <p:sp>
          <p:nvSpPr>
            <p:cNvPr id="132" name="Rectangle 131"/>
            <p:cNvSpPr/>
            <p:nvPr/>
          </p:nvSpPr>
          <p:spPr>
            <a:xfrm>
              <a:off x="922041" y="61134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1800" dirty="0"/>
                <a:t>C</a:t>
              </a:r>
            </a:p>
          </p:txBody>
        </p:sp>
        <p:sp>
          <p:nvSpPr>
            <p:cNvPr id="133" name="Rectangle 132"/>
            <p:cNvSpPr/>
            <p:nvPr/>
          </p:nvSpPr>
          <p:spPr>
            <a:xfrm>
              <a:off x="1464966" y="61134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a:t>5</a:t>
              </a:r>
            </a:p>
          </p:txBody>
        </p:sp>
      </p:grpSp>
      <p:cxnSp>
        <p:nvCxnSpPr>
          <p:cNvPr id="59" name="Straight Arrow Connector 58"/>
          <p:cNvCxnSpPr/>
          <p:nvPr/>
        </p:nvCxnSpPr>
        <p:spPr>
          <a:xfrm>
            <a:off x="1666636" y="3837386"/>
            <a:ext cx="832199" cy="0"/>
          </a:xfrm>
          <a:prstGeom prst="straightConnector1">
            <a:avLst/>
          </a:prstGeom>
          <a:ln>
            <a:tailEnd type="triangle"/>
          </a:ln>
        </p:spPr>
        <p:style>
          <a:lnRef idx="1">
            <a:schemeClr val="accent1"/>
          </a:lnRef>
          <a:fillRef idx="0">
            <a:schemeClr val="accent1"/>
          </a:fillRef>
          <a:effectRef idx="1">
            <a:schemeClr val="accent1"/>
          </a:effectRef>
          <a:fontRef idx="minor">
            <a:schemeClr val="tx1"/>
          </a:fontRef>
        </p:style>
      </p:cxnSp>
      <p:sp>
        <p:nvSpPr>
          <p:cNvPr id="60" name="TextBox 59"/>
          <p:cNvSpPr txBox="1"/>
          <p:nvPr/>
        </p:nvSpPr>
        <p:spPr>
          <a:xfrm>
            <a:off x="1731517" y="3595012"/>
            <a:ext cx="702436" cy="415498"/>
          </a:xfrm>
          <a:prstGeom prst="rect">
            <a:avLst/>
          </a:prstGeom>
        </p:spPr>
        <p:txBody>
          <a:bodyPr wrap="none" rtlCol="0">
            <a:spAutoFit/>
          </a:bodyPr>
          <a:lstStyle/>
          <a:p>
            <a:pPr algn="ctr"/>
            <a:r>
              <a:rPr lang="en-US" sz="1050" dirty="0"/>
              <a:t>Split into</a:t>
            </a:r>
          </a:p>
          <a:p>
            <a:pPr algn="ctr"/>
            <a:r>
              <a:rPr lang="en-US" sz="1050" dirty="0"/>
              <a:t>Groups</a:t>
            </a:r>
          </a:p>
        </p:txBody>
      </p:sp>
      <p:sp>
        <p:nvSpPr>
          <p:cNvPr id="61" name="TextBox 60"/>
          <p:cNvSpPr txBox="1"/>
          <p:nvPr/>
        </p:nvSpPr>
        <p:spPr>
          <a:xfrm>
            <a:off x="3808517" y="2463079"/>
            <a:ext cx="808235" cy="415498"/>
          </a:xfrm>
          <a:prstGeom prst="rect">
            <a:avLst/>
          </a:prstGeom>
        </p:spPr>
        <p:txBody>
          <a:bodyPr wrap="none" rtlCol="0">
            <a:spAutoFit/>
          </a:bodyPr>
          <a:lstStyle/>
          <a:p>
            <a:pPr algn="ctr"/>
            <a:r>
              <a:rPr lang="en-US" sz="1050" dirty="0"/>
              <a:t>Aggregate</a:t>
            </a:r>
          </a:p>
          <a:p>
            <a:pPr algn="ctr"/>
            <a:r>
              <a:rPr lang="en-US" sz="1050" dirty="0"/>
              <a:t>Function</a:t>
            </a:r>
          </a:p>
        </p:txBody>
      </p:sp>
      <p:cxnSp>
        <p:nvCxnSpPr>
          <p:cNvPr id="62" name="Straight Arrow Connector 61"/>
          <p:cNvCxnSpPr/>
          <p:nvPr/>
        </p:nvCxnSpPr>
        <p:spPr>
          <a:xfrm>
            <a:off x="3676910" y="2705453"/>
            <a:ext cx="1071447" cy="0"/>
          </a:xfrm>
          <a:prstGeom prst="straightConnector1">
            <a:avLst/>
          </a:prstGeom>
          <a:ln>
            <a:tailEnd type="triangle"/>
          </a:ln>
        </p:spPr>
        <p:style>
          <a:lnRef idx="1">
            <a:schemeClr val="accent1"/>
          </a:lnRef>
          <a:fillRef idx="0">
            <a:schemeClr val="accent1"/>
          </a:fillRef>
          <a:effectRef idx="1">
            <a:schemeClr val="accent1"/>
          </a:effectRef>
          <a:fontRef idx="minor">
            <a:schemeClr val="tx1"/>
          </a:fontRef>
        </p:style>
      </p:cxnSp>
      <p:sp>
        <p:nvSpPr>
          <p:cNvPr id="81" name="TextBox 80"/>
          <p:cNvSpPr txBox="1"/>
          <p:nvPr/>
        </p:nvSpPr>
        <p:spPr>
          <a:xfrm>
            <a:off x="3808517" y="3747927"/>
            <a:ext cx="808235" cy="415498"/>
          </a:xfrm>
          <a:prstGeom prst="rect">
            <a:avLst/>
          </a:prstGeom>
        </p:spPr>
        <p:txBody>
          <a:bodyPr wrap="none" rtlCol="0">
            <a:spAutoFit/>
          </a:bodyPr>
          <a:lstStyle/>
          <a:p>
            <a:pPr algn="ctr"/>
            <a:r>
              <a:rPr lang="en-US" sz="1050" dirty="0"/>
              <a:t>Aggregate</a:t>
            </a:r>
          </a:p>
          <a:p>
            <a:pPr algn="ctr"/>
            <a:r>
              <a:rPr lang="en-US" sz="1050" dirty="0"/>
              <a:t>Function</a:t>
            </a:r>
          </a:p>
        </p:txBody>
      </p:sp>
      <p:cxnSp>
        <p:nvCxnSpPr>
          <p:cNvPr id="82" name="Straight Arrow Connector 81"/>
          <p:cNvCxnSpPr/>
          <p:nvPr/>
        </p:nvCxnSpPr>
        <p:spPr>
          <a:xfrm>
            <a:off x="3676910" y="3990302"/>
            <a:ext cx="1071447" cy="0"/>
          </a:xfrm>
          <a:prstGeom prst="straightConnector1">
            <a:avLst/>
          </a:prstGeom>
          <a:ln>
            <a:tailEnd type="triangle"/>
          </a:ln>
        </p:spPr>
        <p:style>
          <a:lnRef idx="1">
            <a:schemeClr val="accent1"/>
          </a:lnRef>
          <a:fillRef idx="0">
            <a:schemeClr val="accent1"/>
          </a:fillRef>
          <a:effectRef idx="1">
            <a:schemeClr val="accent1"/>
          </a:effectRef>
          <a:fontRef idx="minor">
            <a:schemeClr val="tx1"/>
          </a:fontRef>
        </p:style>
      </p:cxnSp>
      <p:sp>
        <p:nvSpPr>
          <p:cNvPr id="110" name="TextBox 109"/>
          <p:cNvSpPr txBox="1"/>
          <p:nvPr/>
        </p:nvSpPr>
        <p:spPr>
          <a:xfrm>
            <a:off x="3838719" y="5067579"/>
            <a:ext cx="808235" cy="415498"/>
          </a:xfrm>
          <a:prstGeom prst="rect">
            <a:avLst/>
          </a:prstGeom>
        </p:spPr>
        <p:txBody>
          <a:bodyPr wrap="none" rtlCol="0">
            <a:spAutoFit/>
          </a:bodyPr>
          <a:lstStyle/>
          <a:p>
            <a:pPr algn="ctr"/>
            <a:r>
              <a:rPr lang="en-US" sz="1050" dirty="0"/>
              <a:t>Aggregate</a:t>
            </a:r>
          </a:p>
          <a:p>
            <a:pPr algn="ctr"/>
            <a:r>
              <a:rPr lang="en-US" sz="1050" dirty="0"/>
              <a:t>Function</a:t>
            </a:r>
          </a:p>
        </p:txBody>
      </p:sp>
      <p:cxnSp>
        <p:nvCxnSpPr>
          <p:cNvPr id="111" name="Straight Arrow Connector 110"/>
          <p:cNvCxnSpPr/>
          <p:nvPr/>
        </p:nvCxnSpPr>
        <p:spPr>
          <a:xfrm>
            <a:off x="3707113" y="5309954"/>
            <a:ext cx="1071447" cy="0"/>
          </a:xfrm>
          <a:prstGeom prst="straightConnector1">
            <a:avLst/>
          </a:prstGeom>
          <a:ln>
            <a:tailEnd type="triangle"/>
          </a:ln>
        </p:spPr>
        <p:style>
          <a:lnRef idx="1">
            <a:schemeClr val="accent1"/>
          </a:lnRef>
          <a:fillRef idx="0">
            <a:schemeClr val="accent1"/>
          </a:fillRef>
          <a:effectRef idx="1">
            <a:schemeClr val="accent1"/>
          </a:effectRef>
          <a:fontRef idx="minor">
            <a:schemeClr val="tx1"/>
          </a:fontRef>
        </p:style>
      </p:cxnSp>
      <p:grpSp>
        <p:nvGrpSpPr>
          <p:cNvPr id="112" name="Group 111"/>
          <p:cNvGrpSpPr/>
          <p:nvPr/>
        </p:nvGrpSpPr>
        <p:grpSpPr>
          <a:xfrm>
            <a:off x="4949384" y="2515805"/>
            <a:ext cx="899844" cy="305830"/>
            <a:chOff x="931566" y="1442351"/>
            <a:chExt cx="1199792" cy="407773"/>
          </a:xfrm>
        </p:grpSpPr>
        <p:sp>
          <p:nvSpPr>
            <p:cNvPr id="119" name="Rectangle 118"/>
            <p:cNvSpPr/>
            <p:nvPr/>
          </p:nvSpPr>
          <p:spPr>
            <a:xfrm>
              <a:off x="931566" y="1442351"/>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1800" dirty="0"/>
                <a:t>A</a:t>
              </a:r>
            </a:p>
          </p:txBody>
        </p:sp>
        <p:sp>
          <p:nvSpPr>
            <p:cNvPr id="120" name="Rectangle 119"/>
            <p:cNvSpPr/>
            <p:nvPr/>
          </p:nvSpPr>
          <p:spPr>
            <a:xfrm>
              <a:off x="1474491" y="1442351"/>
              <a:ext cx="656867"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a:t>6</a:t>
              </a:r>
            </a:p>
          </p:txBody>
        </p:sp>
      </p:grpSp>
      <p:grpSp>
        <p:nvGrpSpPr>
          <p:cNvPr id="121" name="Group 120"/>
          <p:cNvGrpSpPr/>
          <p:nvPr/>
        </p:nvGrpSpPr>
        <p:grpSpPr>
          <a:xfrm>
            <a:off x="4949384" y="3773931"/>
            <a:ext cx="899844" cy="305830"/>
            <a:chOff x="931566" y="1442351"/>
            <a:chExt cx="1199792" cy="407773"/>
          </a:xfrm>
        </p:grpSpPr>
        <p:sp>
          <p:nvSpPr>
            <p:cNvPr id="134" name="Rectangle 133"/>
            <p:cNvSpPr/>
            <p:nvPr/>
          </p:nvSpPr>
          <p:spPr>
            <a:xfrm>
              <a:off x="931566" y="1442351"/>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1800" dirty="0"/>
                <a:t>B</a:t>
              </a:r>
            </a:p>
          </p:txBody>
        </p:sp>
        <p:sp>
          <p:nvSpPr>
            <p:cNvPr id="135" name="Rectangle 134"/>
            <p:cNvSpPr/>
            <p:nvPr/>
          </p:nvSpPr>
          <p:spPr>
            <a:xfrm>
              <a:off x="1474491" y="1442351"/>
              <a:ext cx="656867"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a:t>12</a:t>
              </a:r>
            </a:p>
          </p:txBody>
        </p:sp>
      </p:grpSp>
      <p:grpSp>
        <p:nvGrpSpPr>
          <p:cNvPr id="136" name="Group 135"/>
          <p:cNvGrpSpPr/>
          <p:nvPr/>
        </p:nvGrpSpPr>
        <p:grpSpPr>
          <a:xfrm>
            <a:off x="4949384" y="5157628"/>
            <a:ext cx="899844" cy="305830"/>
            <a:chOff x="931566" y="1442351"/>
            <a:chExt cx="1199792" cy="407773"/>
          </a:xfrm>
        </p:grpSpPr>
        <p:sp>
          <p:nvSpPr>
            <p:cNvPr id="137" name="Rectangle 136"/>
            <p:cNvSpPr/>
            <p:nvPr/>
          </p:nvSpPr>
          <p:spPr>
            <a:xfrm>
              <a:off x="931566" y="1442351"/>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1800" dirty="0"/>
                <a:t>C</a:t>
              </a:r>
            </a:p>
          </p:txBody>
        </p:sp>
        <p:sp>
          <p:nvSpPr>
            <p:cNvPr id="138" name="Rectangle 137"/>
            <p:cNvSpPr/>
            <p:nvPr/>
          </p:nvSpPr>
          <p:spPr>
            <a:xfrm>
              <a:off x="1474491" y="1442351"/>
              <a:ext cx="656867"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a:t>18</a:t>
              </a:r>
            </a:p>
          </p:txBody>
        </p:sp>
      </p:grpSp>
      <p:grpSp>
        <p:nvGrpSpPr>
          <p:cNvPr id="139" name="Group 138"/>
          <p:cNvGrpSpPr/>
          <p:nvPr/>
        </p:nvGrpSpPr>
        <p:grpSpPr>
          <a:xfrm>
            <a:off x="4949384" y="2515805"/>
            <a:ext cx="899844" cy="305830"/>
            <a:chOff x="931566" y="1442351"/>
            <a:chExt cx="1199792" cy="407773"/>
          </a:xfrm>
        </p:grpSpPr>
        <p:sp>
          <p:nvSpPr>
            <p:cNvPr id="140" name="Rectangle 139"/>
            <p:cNvSpPr/>
            <p:nvPr/>
          </p:nvSpPr>
          <p:spPr>
            <a:xfrm>
              <a:off x="931566" y="1442351"/>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1800" dirty="0"/>
                <a:t>A</a:t>
              </a:r>
            </a:p>
          </p:txBody>
        </p:sp>
        <p:sp>
          <p:nvSpPr>
            <p:cNvPr id="141" name="Rectangle 140"/>
            <p:cNvSpPr/>
            <p:nvPr/>
          </p:nvSpPr>
          <p:spPr>
            <a:xfrm>
              <a:off x="1474491" y="1442351"/>
              <a:ext cx="656867"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a:t>6</a:t>
              </a:r>
            </a:p>
          </p:txBody>
        </p:sp>
      </p:grpSp>
      <p:grpSp>
        <p:nvGrpSpPr>
          <p:cNvPr id="142" name="Group 141"/>
          <p:cNvGrpSpPr/>
          <p:nvPr/>
        </p:nvGrpSpPr>
        <p:grpSpPr>
          <a:xfrm>
            <a:off x="4949384" y="3773931"/>
            <a:ext cx="899844" cy="305830"/>
            <a:chOff x="931566" y="1442351"/>
            <a:chExt cx="1199792" cy="407773"/>
          </a:xfrm>
        </p:grpSpPr>
        <p:sp>
          <p:nvSpPr>
            <p:cNvPr id="143" name="Rectangle 142"/>
            <p:cNvSpPr/>
            <p:nvPr/>
          </p:nvSpPr>
          <p:spPr>
            <a:xfrm>
              <a:off x="931566" y="1442351"/>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1800" dirty="0"/>
                <a:t>B</a:t>
              </a:r>
            </a:p>
          </p:txBody>
        </p:sp>
        <p:sp>
          <p:nvSpPr>
            <p:cNvPr id="144" name="Rectangle 143"/>
            <p:cNvSpPr/>
            <p:nvPr/>
          </p:nvSpPr>
          <p:spPr>
            <a:xfrm>
              <a:off x="1474491" y="1442351"/>
              <a:ext cx="656867"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a:t>12</a:t>
              </a:r>
            </a:p>
          </p:txBody>
        </p:sp>
      </p:grpSp>
      <p:grpSp>
        <p:nvGrpSpPr>
          <p:cNvPr id="145" name="Group 144"/>
          <p:cNvGrpSpPr/>
          <p:nvPr/>
        </p:nvGrpSpPr>
        <p:grpSpPr>
          <a:xfrm>
            <a:off x="4949384" y="5157628"/>
            <a:ext cx="899844" cy="305830"/>
            <a:chOff x="931566" y="1442351"/>
            <a:chExt cx="1199792" cy="407773"/>
          </a:xfrm>
        </p:grpSpPr>
        <p:sp>
          <p:nvSpPr>
            <p:cNvPr id="146" name="Rectangle 145"/>
            <p:cNvSpPr/>
            <p:nvPr/>
          </p:nvSpPr>
          <p:spPr>
            <a:xfrm>
              <a:off x="931566" y="1442351"/>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1800" dirty="0"/>
                <a:t>C</a:t>
              </a:r>
            </a:p>
          </p:txBody>
        </p:sp>
        <p:sp>
          <p:nvSpPr>
            <p:cNvPr id="147" name="Rectangle 146"/>
            <p:cNvSpPr/>
            <p:nvPr/>
          </p:nvSpPr>
          <p:spPr>
            <a:xfrm>
              <a:off x="1474491" y="1442351"/>
              <a:ext cx="656867"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a:t>18</a:t>
              </a:r>
            </a:p>
          </p:txBody>
        </p:sp>
      </p:grpSp>
    </p:spTree>
    <p:extLst>
      <p:ext uri="{BB962C8B-B14F-4D97-AF65-F5344CB8AC3E}">
        <p14:creationId xmlns:p14="http://schemas.microsoft.com/office/powerpoint/2010/main" val="2437599948"/>
      </p:ext>
    </p:extLst>
  </p:cSld>
  <p:clrMapOvr>
    <a:masterClrMapping/>
  </p:clrMapOvr>
  <p:transition spd="slow">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Manipulating Granularity: Group By</a:t>
            </a:r>
          </a:p>
        </p:txBody>
      </p:sp>
      <p:sp>
        <p:nvSpPr>
          <p:cNvPr id="43" name="TextBox 42"/>
          <p:cNvSpPr txBox="1"/>
          <p:nvPr/>
        </p:nvSpPr>
        <p:spPr>
          <a:xfrm>
            <a:off x="615308" y="1917839"/>
            <a:ext cx="417102" cy="253916"/>
          </a:xfrm>
          <a:prstGeom prst="rect">
            <a:avLst/>
          </a:prstGeom>
        </p:spPr>
        <p:txBody>
          <a:bodyPr wrap="none" rtlCol="0">
            <a:spAutoFit/>
          </a:bodyPr>
          <a:lstStyle/>
          <a:p>
            <a:r>
              <a:rPr lang="en-US" sz="1050"/>
              <a:t>Key</a:t>
            </a:r>
          </a:p>
        </p:txBody>
      </p:sp>
      <p:sp>
        <p:nvSpPr>
          <p:cNvPr id="44" name="TextBox 43"/>
          <p:cNvSpPr txBox="1"/>
          <p:nvPr/>
        </p:nvSpPr>
        <p:spPr>
          <a:xfrm>
            <a:off x="1011578" y="1917839"/>
            <a:ext cx="470000" cy="253916"/>
          </a:xfrm>
          <a:prstGeom prst="rect">
            <a:avLst/>
          </a:prstGeom>
        </p:spPr>
        <p:txBody>
          <a:bodyPr wrap="none" rtlCol="0">
            <a:spAutoFit/>
          </a:bodyPr>
          <a:lstStyle/>
          <a:p>
            <a:r>
              <a:rPr lang="en-US" sz="1050"/>
              <a:t>Data</a:t>
            </a:r>
          </a:p>
        </p:txBody>
      </p:sp>
      <p:grpSp>
        <p:nvGrpSpPr>
          <p:cNvPr id="72" name="Group 71"/>
          <p:cNvGrpSpPr/>
          <p:nvPr/>
        </p:nvGrpSpPr>
        <p:grpSpPr>
          <a:xfrm>
            <a:off x="2698636" y="2172697"/>
            <a:ext cx="777248" cy="305830"/>
            <a:chOff x="931566" y="1442351"/>
            <a:chExt cx="1036330" cy="407773"/>
          </a:xfrm>
        </p:grpSpPr>
        <p:sp>
          <p:nvSpPr>
            <p:cNvPr id="73" name="Rectangle 72"/>
            <p:cNvSpPr/>
            <p:nvPr/>
          </p:nvSpPr>
          <p:spPr>
            <a:xfrm>
              <a:off x="931566" y="1442351"/>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1800" dirty="0"/>
                <a:t>A</a:t>
              </a:r>
            </a:p>
          </p:txBody>
        </p:sp>
        <p:sp>
          <p:nvSpPr>
            <p:cNvPr id="74" name="Rectangle 73"/>
            <p:cNvSpPr/>
            <p:nvPr/>
          </p:nvSpPr>
          <p:spPr>
            <a:xfrm>
              <a:off x="1474491" y="1442351"/>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a:t>3</a:t>
              </a:r>
            </a:p>
          </p:txBody>
        </p:sp>
      </p:grpSp>
      <p:grpSp>
        <p:nvGrpSpPr>
          <p:cNvPr id="75" name="Group 74"/>
          <p:cNvGrpSpPr/>
          <p:nvPr/>
        </p:nvGrpSpPr>
        <p:grpSpPr>
          <a:xfrm>
            <a:off x="2698636" y="2532405"/>
            <a:ext cx="777248" cy="305830"/>
            <a:chOff x="931566" y="3042551"/>
            <a:chExt cx="1036330" cy="407773"/>
          </a:xfrm>
        </p:grpSpPr>
        <p:sp>
          <p:nvSpPr>
            <p:cNvPr id="76" name="Rectangle 75"/>
            <p:cNvSpPr/>
            <p:nvPr/>
          </p:nvSpPr>
          <p:spPr>
            <a:xfrm>
              <a:off x="931566" y="3042551"/>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1800" dirty="0"/>
                <a:t>A</a:t>
              </a:r>
            </a:p>
          </p:txBody>
        </p:sp>
        <p:sp>
          <p:nvSpPr>
            <p:cNvPr id="77" name="Rectangle 76"/>
            <p:cNvSpPr/>
            <p:nvPr/>
          </p:nvSpPr>
          <p:spPr>
            <a:xfrm>
              <a:off x="1474491" y="3042551"/>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a:t>1</a:t>
              </a:r>
            </a:p>
          </p:txBody>
        </p:sp>
      </p:grpSp>
      <p:grpSp>
        <p:nvGrpSpPr>
          <p:cNvPr id="78" name="Group 77"/>
          <p:cNvGrpSpPr/>
          <p:nvPr/>
        </p:nvGrpSpPr>
        <p:grpSpPr>
          <a:xfrm>
            <a:off x="2698636" y="2892114"/>
            <a:ext cx="777248" cy="305830"/>
            <a:chOff x="931566" y="3042551"/>
            <a:chExt cx="1036330" cy="407773"/>
          </a:xfrm>
        </p:grpSpPr>
        <p:sp>
          <p:nvSpPr>
            <p:cNvPr id="79" name="Rectangle 78"/>
            <p:cNvSpPr/>
            <p:nvPr/>
          </p:nvSpPr>
          <p:spPr>
            <a:xfrm>
              <a:off x="931566" y="3042551"/>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1800" dirty="0"/>
                <a:t>A</a:t>
              </a:r>
            </a:p>
          </p:txBody>
        </p:sp>
        <p:sp>
          <p:nvSpPr>
            <p:cNvPr id="80" name="Rectangle 79"/>
            <p:cNvSpPr/>
            <p:nvPr/>
          </p:nvSpPr>
          <p:spPr>
            <a:xfrm>
              <a:off x="1474491" y="3042551"/>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a:t>2</a:t>
              </a:r>
            </a:p>
          </p:txBody>
        </p:sp>
      </p:grpSp>
      <p:grpSp>
        <p:nvGrpSpPr>
          <p:cNvPr id="83" name="Group 82"/>
          <p:cNvGrpSpPr/>
          <p:nvPr/>
        </p:nvGrpSpPr>
        <p:grpSpPr>
          <a:xfrm>
            <a:off x="691531" y="2241948"/>
            <a:ext cx="777248" cy="305830"/>
            <a:chOff x="922041" y="1846263"/>
            <a:chExt cx="1036330" cy="407773"/>
          </a:xfrm>
        </p:grpSpPr>
        <p:sp>
          <p:nvSpPr>
            <p:cNvPr id="84" name="Rectangle 83"/>
            <p:cNvSpPr/>
            <p:nvPr/>
          </p:nvSpPr>
          <p:spPr>
            <a:xfrm>
              <a:off x="922041" y="18462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1800" dirty="0"/>
                <a:t>A</a:t>
              </a:r>
            </a:p>
          </p:txBody>
        </p:sp>
        <p:sp>
          <p:nvSpPr>
            <p:cNvPr id="85" name="Rectangle 84"/>
            <p:cNvSpPr/>
            <p:nvPr/>
          </p:nvSpPr>
          <p:spPr>
            <a:xfrm>
              <a:off x="1464966" y="18462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a:t>3</a:t>
              </a:r>
            </a:p>
          </p:txBody>
        </p:sp>
      </p:grpSp>
      <p:grpSp>
        <p:nvGrpSpPr>
          <p:cNvPr id="86" name="Group 85"/>
          <p:cNvGrpSpPr/>
          <p:nvPr/>
        </p:nvGrpSpPr>
        <p:grpSpPr>
          <a:xfrm>
            <a:off x="691531" y="2641998"/>
            <a:ext cx="777248" cy="305830"/>
            <a:chOff x="922041" y="2379663"/>
            <a:chExt cx="1036330" cy="407773"/>
          </a:xfrm>
        </p:grpSpPr>
        <p:sp>
          <p:nvSpPr>
            <p:cNvPr id="87" name="Rectangle 86"/>
            <p:cNvSpPr/>
            <p:nvPr/>
          </p:nvSpPr>
          <p:spPr>
            <a:xfrm>
              <a:off x="922041" y="23796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1800" dirty="0"/>
                <a:t>B</a:t>
              </a:r>
            </a:p>
          </p:txBody>
        </p:sp>
        <p:sp>
          <p:nvSpPr>
            <p:cNvPr id="88" name="Rectangle 87"/>
            <p:cNvSpPr/>
            <p:nvPr/>
          </p:nvSpPr>
          <p:spPr>
            <a:xfrm>
              <a:off x="1464966" y="23796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a:t>1</a:t>
              </a:r>
            </a:p>
          </p:txBody>
        </p:sp>
      </p:grpSp>
      <p:grpSp>
        <p:nvGrpSpPr>
          <p:cNvPr id="89" name="Group 88"/>
          <p:cNvGrpSpPr/>
          <p:nvPr/>
        </p:nvGrpSpPr>
        <p:grpSpPr>
          <a:xfrm>
            <a:off x="691531" y="3042048"/>
            <a:ext cx="777248" cy="305830"/>
            <a:chOff x="922041" y="2913063"/>
            <a:chExt cx="1036330" cy="407773"/>
          </a:xfrm>
        </p:grpSpPr>
        <p:sp>
          <p:nvSpPr>
            <p:cNvPr id="90" name="Rectangle 89"/>
            <p:cNvSpPr/>
            <p:nvPr/>
          </p:nvSpPr>
          <p:spPr>
            <a:xfrm>
              <a:off x="922041" y="29130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1800" dirty="0"/>
                <a:t>C</a:t>
              </a:r>
            </a:p>
          </p:txBody>
        </p:sp>
        <p:sp>
          <p:nvSpPr>
            <p:cNvPr id="91" name="Rectangle 90"/>
            <p:cNvSpPr/>
            <p:nvPr/>
          </p:nvSpPr>
          <p:spPr>
            <a:xfrm>
              <a:off x="1464966" y="29130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a:t>4</a:t>
              </a:r>
            </a:p>
          </p:txBody>
        </p:sp>
      </p:grpSp>
      <p:grpSp>
        <p:nvGrpSpPr>
          <p:cNvPr id="92" name="Group 91"/>
          <p:cNvGrpSpPr/>
          <p:nvPr/>
        </p:nvGrpSpPr>
        <p:grpSpPr>
          <a:xfrm>
            <a:off x="691531" y="3442098"/>
            <a:ext cx="777248" cy="305830"/>
            <a:chOff x="922041" y="3446463"/>
            <a:chExt cx="1036330" cy="407773"/>
          </a:xfrm>
        </p:grpSpPr>
        <p:sp>
          <p:nvSpPr>
            <p:cNvPr id="93" name="Rectangle 92"/>
            <p:cNvSpPr/>
            <p:nvPr/>
          </p:nvSpPr>
          <p:spPr>
            <a:xfrm>
              <a:off x="922041" y="34464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1800" dirty="0"/>
                <a:t>A</a:t>
              </a:r>
            </a:p>
          </p:txBody>
        </p:sp>
        <p:sp>
          <p:nvSpPr>
            <p:cNvPr id="94" name="Rectangle 93"/>
            <p:cNvSpPr/>
            <p:nvPr/>
          </p:nvSpPr>
          <p:spPr>
            <a:xfrm>
              <a:off x="1464966" y="34464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a:t>1</a:t>
              </a:r>
            </a:p>
          </p:txBody>
        </p:sp>
      </p:grpSp>
      <p:grpSp>
        <p:nvGrpSpPr>
          <p:cNvPr id="95" name="Group 94"/>
          <p:cNvGrpSpPr/>
          <p:nvPr/>
        </p:nvGrpSpPr>
        <p:grpSpPr>
          <a:xfrm>
            <a:off x="691531" y="3842148"/>
            <a:ext cx="777248" cy="305830"/>
            <a:chOff x="922041" y="3979863"/>
            <a:chExt cx="1036330" cy="407773"/>
          </a:xfrm>
        </p:grpSpPr>
        <p:sp>
          <p:nvSpPr>
            <p:cNvPr id="96" name="Rectangle 95"/>
            <p:cNvSpPr/>
            <p:nvPr/>
          </p:nvSpPr>
          <p:spPr>
            <a:xfrm>
              <a:off x="922041" y="39798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1800" dirty="0"/>
                <a:t>B</a:t>
              </a:r>
            </a:p>
          </p:txBody>
        </p:sp>
        <p:sp>
          <p:nvSpPr>
            <p:cNvPr id="97" name="Rectangle 96"/>
            <p:cNvSpPr/>
            <p:nvPr/>
          </p:nvSpPr>
          <p:spPr>
            <a:xfrm>
              <a:off x="1464966" y="39798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a:t>5</a:t>
              </a:r>
            </a:p>
          </p:txBody>
        </p:sp>
      </p:grpSp>
      <p:grpSp>
        <p:nvGrpSpPr>
          <p:cNvPr id="98" name="Group 97"/>
          <p:cNvGrpSpPr/>
          <p:nvPr/>
        </p:nvGrpSpPr>
        <p:grpSpPr>
          <a:xfrm>
            <a:off x="691531" y="4242198"/>
            <a:ext cx="777248" cy="305830"/>
            <a:chOff x="922041" y="4513263"/>
            <a:chExt cx="1036330" cy="407773"/>
          </a:xfrm>
        </p:grpSpPr>
        <p:sp>
          <p:nvSpPr>
            <p:cNvPr id="99" name="Rectangle 98"/>
            <p:cNvSpPr/>
            <p:nvPr/>
          </p:nvSpPr>
          <p:spPr>
            <a:xfrm>
              <a:off x="922041" y="45132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1800" dirty="0"/>
                <a:t>C</a:t>
              </a:r>
            </a:p>
          </p:txBody>
        </p:sp>
        <p:sp>
          <p:nvSpPr>
            <p:cNvPr id="100" name="Rectangle 99"/>
            <p:cNvSpPr/>
            <p:nvPr/>
          </p:nvSpPr>
          <p:spPr>
            <a:xfrm>
              <a:off x="1464966" y="45132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a:t>9</a:t>
              </a:r>
            </a:p>
          </p:txBody>
        </p:sp>
      </p:grpSp>
      <p:grpSp>
        <p:nvGrpSpPr>
          <p:cNvPr id="101" name="Group 100"/>
          <p:cNvGrpSpPr/>
          <p:nvPr/>
        </p:nvGrpSpPr>
        <p:grpSpPr>
          <a:xfrm>
            <a:off x="691531" y="5042298"/>
            <a:ext cx="777248" cy="305830"/>
            <a:chOff x="922041" y="5580063"/>
            <a:chExt cx="1036330" cy="407773"/>
          </a:xfrm>
        </p:grpSpPr>
        <p:sp>
          <p:nvSpPr>
            <p:cNvPr id="102" name="Rectangle 101"/>
            <p:cNvSpPr/>
            <p:nvPr/>
          </p:nvSpPr>
          <p:spPr>
            <a:xfrm>
              <a:off x="922041" y="55800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1800" dirty="0"/>
                <a:t>B</a:t>
              </a:r>
            </a:p>
          </p:txBody>
        </p:sp>
        <p:sp>
          <p:nvSpPr>
            <p:cNvPr id="103" name="Rectangle 102"/>
            <p:cNvSpPr/>
            <p:nvPr/>
          </p:nvSpPr>
          <p:spPr>
            <a:xfrm>
              <a:off x="1464966" y="55800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a:t>6</a:t>
              </a:r>
            </a:p>
          </p:txBody>
        </p:sp>
      </p:grpSp>
      <p:grpSp>
        <p:nvGrpSpPr>
          <p:cNvPr id="104" name="Group 103"/>
          <p:cNvGrpSpPr/>
          <p:nvPr/>
        </p:nvGrpSpPr>
        <p:grpSpPr>
          <a:xfrm>
            <a:off x="691531" y="5442348"/>
            <a:ext cx="777248" cy="305830"/>
            <a:chOff x="922041" y="6113463"/>
            <a:chExt cx="1036330" cy="407773"/>
          </a:xfrm>
        </p:grpSpPr>
        <p:sp>
          <p:nvSpPr>
            <p:cNvPr id="105" name="Rectangle 104"/>
            <p:cNvSpPr/>
            <p:nvPr/>
          </p:nvSpPr>
          <p:spPr>
            <a:xfrm>
              <a:off x="922041" y="61134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1800" dirty="0"/>
                <a:t>C</a:t>
              </a:r>
            </a:p>
          </p:txBody>
        </p:sp>
        <p:sp>
          <p:nvSpPr>
            <p:cNvPr id="106" name="Rectangle 105"/>
            <p:cNvSpPr/>
            <p:nvPr/>
          </p:nvSpPr>
          <p:spPr>
            <a:xfrm>
              <a:off x="1464966" y="61134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a:t>5</a:t>
              </a:r>
            </a:p>
          </p:txBody>
        </p:sp>
      </p:grpSp>
      <p:grpSp>
        <p:nvGrpSpPr>
          <p:cNvPr id="107" name="Group 106"/>
          <p:cNvGrpSpPr/>
          <p:nvPr/>
        </p:nvGrpSpPr>
        <p:grpSpPr>
          <a:xfrm>
            <a:off x="691531" y="4642248"/>
            <a:ext cx="777248" cy="305830"/>
            <a:chOff x="922041" y="5046663"/>
            <a:chExt cx="1036330" cy="407773"/>
          </a:xfrm>
        </p:grpSpPr>
        <p:sp>
          <p:nvSpPr>
            <p:cNvPr id="108" name="Rectangle 107"/>
            <p:cNvSpPr/>
            <p:nvPr/>
          </p:nvSpPr>
          <p:spPr>
            <a:xfrm>
              <a:off x="922041" y="50466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1800" dirty="0"/>
                <a:t>A</a:t>
              </a:r>
            </a:p>
          </p:txBody>
        </p:sp>
        <p:sp>
          <p:nvSpPr>
            <p:cNvPr id="109" name="Rectangle 108"/>
            <p:cNvSpPr/>
            <p:nvPr/>
          </p:nvSpPr>
          <p:spPr>
            <a:xfrm>
              <a:off x="1464966" y="50466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a:t>2</a:t>
              </a:r>
            </a:p>
          </p:txBody>
        </p:sp>
      </p:grpSp>
      <p:grpSp>
        <p:nvGrpSpPr>
          <p:cNvPr id="113" name="Group 112"/>
          <p:cNvGrpSpPr/>
          <p:nvPr/>
        </p:nvGrpSpPr>
        <p:grpSpPr>
          <a:xfrm>
            <a:off x="2698636" y="3479683"/>
            <a:ext cx="777248" cy="305830"/>
            <a:chOff x="922041" y="2379663"/>
            <a:chExt cx="1036330" cy="407773"/>
          </a:xfrm>
        </p:grpSpPr>
        <p:sp>
          <p:nvSpPr>
            <p:cNvPr id="114" name="Rectangle 113"/>
            <p:cNvSpPr/>
            <p:nvPr/>
          </p:nvSpPr>
          <p:spPr>
            <a:xfrm>
              <a:off x="922041" y="23796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1800" dirty="0"/>
                <a:t>B</a:t>
              </a:r>
            </a:p>
          </p:txBody>
        </p:sp>
        <p:sp>
          <p:nvSpPr>
            <p:cNvPr id="115" name="Rectangle 114"/>
            <p:cNvSpPr/>
            <p:nvPr/>
          </p:nvSpPr>
          <p:spPr>
            <a:xfrm>
              <a:off x="1464966" y="23796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a:t>1</a:t>
              </a:r>
            </a:p>
          </p:txBody>
        </p:sp>
      </p:grpSp>
      <p:grpSp>
        <p:nvGrpSpPr>
          <p:cNvPr id="116" name="Group 115"/>
          <p:cNvGrpSpPr/>
          <p:nvPr/>
        </p:nvGrpSpPr>
        <p:grpSpPr>
          <a:xfrm>
            <a:off x="2701137" y="4795162"/>
            <a:ext cx="777248" cy="305830"/>
            <a:chOff x="922041" y="2913063"/>
            <a:chExt cx="1036330" cy="407773"/>
          </a:xfrm>
        </p:grpSpPr>
        <p:sp>
          <p:nvSpPr>
            <p:cNvPr id="117" name="Rectangle 116"/>
            <p:cNvSpPr/>
            <p:nvPr/>
          </p:nvSpPr>
          <p:spPr>
            <a:xfrm>
              <a:off x="922041" y="29130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1800" dirty="0"/>
                <a:t>C</a:t>
              </a:r>
            </a:p>
          </p:txBody>
        </p:sp>
        <p:sp>
          <p:nvSpPr>
            <p:cNvPr id="118" name="Rectangle 117"/>
            <p:cNvSpPr/>
            <p:nvPr/>
          </p:nvSpPr>
          <p:spPr>
            <a:xfrm>
              <a:off x="1464966" y="29130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a:t>4</a:t>
              </a:r>
            </a:p>
          </p:txBody>
        </p:sp>
      </p:grpSp>
      <p:grpSp>
        <p:nvGrpSpPr>
          <p:cNvPr id="122" name="Group 121"/>
          <p:cNvGrpSpPr/>
          <p:nvPr/>
        </p:nvGrpSpPr>
        <p:grpSpPr>
          <a:xfrm>
            <a:off x="2698636" y="3843638"/>
            <a:ext cx="777248" cy="305830"/>
            <a:chOff x="922041" y="3979863"/>
            <a:chExt cx="1036330" cy="407773"/>
          </a:xfrm>
        </p:grpSpPr>
        <p:sp>
          <p:nvSpPr>
            <p:cNvPr id="123" name="Rectangle 122"/>
            <p:cNvSpPr/>
            <p:nvPr/>
          </p:nvSpPr>
          <p:spPr>
            <a:xfrm>
              <a:off x="922041" y="39798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1800" dirty="0"/>
                <a:t>B</a:t>
              </a:r>
            </a:p>
          </p:txBody>
        </p:sp>
        <p:sp>
          <p:nvSpPr>
            <p:cNvPr id="124" name="Rectangle 123"/>
            <p:cNvSpPr/>
            <p:nvPr/>
          </p:nvSpPr>
          <p:spPr>
            <a:xfrm>
              <a:off x="1464966" y="39798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a:t>5</a:t>
              </a:r>
            </a:p>
          </p:txBody>
        </p:sp>
      </p:grpSp>
      <p:grpSp>
        <p:nvGrpSpPr>
          <p:cNvPr id="125" name="Group 124"/>
          <p:cNvGrpSpPr/>
          <p:nvPr/>
        </p:nvGrpSpPr>
        <p:grpSpPr>
          <a:xfrm>
            <a:off x="2698636" y="5145903"/>
            <a:ext cx="777248" cy="305830"/>
            <a:chOff x="922041" y="4513263"/>
            <a:chExt cx="1036330" cy="407773"/>
          </a:xfrm>
        </p:grpSpPr>
        <p:sp>
          <p:nvSpPr>
            <p:cNvPr id="126" name="Rectangle 125"/>
            <p:cNvSpPr/>
            <p:nvPr/>
          </p:nvSpPr>
          <p:spPr>
            <a:xfrm>
              <a:off x="922041" y="45132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1800" dirty="0"/>
                <a:t>C</a:t>
              </a:r>
            </a:p>
          </p:txBody>
        </p:sp>
        <p:sp>
          <p:nvSpPr>
            <p:cNvPr id="127" name="Rectangle 126"/>
            <p:cNvSpPr/>
            <p:nvPr/>
          </p:nvSpPr>
          <p:spPr>
            <a:xfrm>
              <a:off x="1464966" y="45132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a:t>9</a:t>
              </a:r>
            </a:p>
          </p:txBody>
        </p:sp>
      </p:grpSp>
      <p:grpSp>
        <p:nvGrpSpPr>
          <p:cNvPr id="128" name="Group 127"/>
          <p:cNvGrpSpPr/>
          <p:nvPr/>
        </p:nvGrpSpPr>
        <p:grpSpPr>
          <a:xfrm>
            <a:off x="2698636" y="4207593"/>
            <a:ext cx="777248" cy="305830"/>
            <a:chOff x="922041" y="5580063"/>
            <a:chExt cx="1036330" cy="407773"/>
          </a:xfrm>
        </p:grpSpPr>
        <p:sp>
          <p:nvSpPr>
            <p:cNvPr id="129" name="Rectangle 128"/>
            <p:cNvSpPr/>
            <p:nvPr/>
          </p:nvSpPr>
          <p:spPr>
            <a:xfrm>
              <a:off x="922041" y="55800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1800" dirty="0"/>
                <a:t>B</a:t>
              </a:r>
            </a:p>
          </p:txBody>
        </p:sp>
        <p:sp>
          <p:nvSpPr>
            <p:cNvPr id="130" name="Rectangle 129"/>
            <p:cNvSpPr/>
            <p:nvPr/>
          </p:nvSpPr>
          <p:spPr>
            <a:xfrm>
              <a:off x="1464966" y="55800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a:t>6</a:t>
              </a:r>
            </a:p>
          </p:txBody>
        </p:sp>
      </p:grpSp>
      <p:grpSp>
        <p:nvGrpSpPr>
          <p:cNvPr id="131" name="Group 130"/>
          <p:cNvGrpSpPr/>
          <p:nvPr/>
        </p:nvGrpSpPr>
        <p:grpSpPr>
          <a:xfrm>
            <a:off x="2698636" y="5501042"/>
            <a:ext cx="777248" cy="305830"/>
            <a:chOff x="922041" y="6113463"/>
            <a:chExt cx="1036330" cy="407773"/>
          </a:xfrm>
        </p:grpSpPr>
        <p:sp>
          <p:nvSpPr>
            <p:cNvPr id="132" name="Rectangle 131"/>
            <p:cNvSpPr/>
            <p:nvPr/>
          </p:nvSpPr>
          <p:spPr>
            <a:xfrm>
              <a:off x="922041" y="61134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1800" dirty="0"/>
                <a:t>C</a:t>
              </a:r>
            </a:p>
          </p:txBody>
        </p:sp>
        <p:sp>
          <p:nvSpPr>
            <p:cNvPr id="133" name="Rectangle 132"/>
            <p:cNvSpPr/>
            <p:nvPr/>
          </p:nvSpPr>
          <p:spPr>
            <a:xfrm>
              <a:off x="1464966" y="61134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a:t>5</a:t>
              </a:r>
            </a:p>
          </p:txBody>
        </p:sp>
      </p:grpSp>
      <p:cxnSp>
        <p:nvCxnSpPr>
          <p:cNvPr id="59" name="Straight Arrow Connector 58"/>
          <p:cNvCxnSpPr/>
          <p:nvPr/>
        </p:nvCxnSpPr>
        <p:spPr>
          <a:xfrm>
            <a:off x="1666636" y="3837386"/>
            <a:ext cx="832199" cy="0"/>
          </a:xfrm>
          <a:prstGeom prst="straightConnector1">
            <a:avLst/>
          </a:prstGeom>
          <a:ln>
            <a:tailEnd type="triangle"/>
          </a:ln>
        </p:spPr>
        <p:style>
          <a:lnRef idx="1">
            <a:schemeClr val="accent1"/>
          </a:lnRef>
          <a:fillRef idx="0">
            <a:schemeClr val="accent1"/>
          </a:fillRef>
          <a:effectRef idx="1">
            <a:schemeClr val="accent1"/>
          </a:effectRef>
          <a:fontRef idx="minor">
            <a:schemeClr val="tx1"/>
          </a:fontRef>
        </p:style>
      </p:cxnSp>
      <p:sp>
        <p:nvSpPr>
          <p:cNvPr id="60" name="TextBox 59"/>
          <p:cNvSpPr txBox="1"/>
          <p:nvPr/>
        </p:nvSpPr>
        <p:spPr>
          <a:xfrm>
            <a:off x="1731517" y="3595012"/>
            <a:ext cx="702436" cy="415498"/>
          </a:xfrm>
          <a:prstGeom prst="rect">
            <a:avLst/>
          </a:prstGeom>
        </p:spPr>
        <p:txBody>
          <a:bodyPr wrap="none" rtlCol="0">
            <a:spAutoFit/>
          </a:bodyPr>
          <a:lstStyle/>
          <a:p>
            <a:pPr algn="ctr"/>
            <a:r>
              <a:rPr lang="en-US" sz="1050" dirty="0"/>
              <a:t>Split into</a:t>
            </a:r>
          </a:p>
          <a:p>
            <a:pPr algn="ctr"/>
            <a:r>
              <a:rPr lang="en-US" sz="1050" dirty="0"/>
              <a:t>Groups</a:t>
            </a:r>
          </a:p>
        </p:txBody>
      </p:sp>
      <p:sp>
        <p:nvSpPr>
          <p:cNvPr id="61" name="TextBox 60"/>
          <p:cNvSpPr txBox="1"/>
          <p:nvPr/>
        </p:nvSpPr>
        <p:spPr>
          <a:xfrm>
            <a:off x="3808517" y="2463079"/>
            <a:ext cx="808235" cy="415498"/>
          </a:xfrm>
          <a:prstGeom prst="rect">
            <a:avLst/>
          </a:prstGeom>
        </p:spPr>
        <p:txBody>
          <a:bodyPr wrap="none" rtlCol="0">
            <a:spAutoFit/>
          </a:bodyPr>
          <a:lstStyle/>
          <a:p>
            <a:pPr algn="ctr"/>
            <a:r>
              <a:rPr lang="en-US" sz="1050" dirty="0"/>
              <a:t>Aggregate</a:t>
            </a:r>
          </a:p>
          <a:p>
            <a:pPr algn="ctr"/>
            <a:r>
              <a:rPr lang="en-US" sz="1050" dirty="0"/>
              <a:t>Function</a:t>
            </a:r>
          </a:p>
        </p:txBody>
      </p:sp>
      <p:cxnSp>
        <p:nvCxnSpPr>
          <p:cNvPr id="62" name="Straight Arrow Connector 61"/>
          <p:cNvCxnSpPr/>
          <p:nvPr/>
        </p:nvCxnSpPr>
        <p:spPr>
          <a:xfrm>
            <a:off x="3676910" y="2705453"/>
            <a:ext cx="1071447" cy="0"/>
          </a:xfrm>
          <a:prstGeom prst="straightConnector1">
            <a:avLst/>
          </a:prstGeom>
          <a:ln>
            <a:tailEnd type="triangle"/>
          </a:ln>
        </p:spPr>
        <p:style>
          <a:lnRef idx="1">
            <a:schemeClr val="accent1"/>
          </a:lnRef>
          <a:fillRef idx="0">
            <a:schemeClr val="accent1"/>
          </a:fillRef>
          <a:effectRef idx="1">
            <a:schemeClr val="accent1"/>
          </a:effectRef>
          <a:fontRef idx="minor">
            <a:schemeClr val="tx1"/>
          </a:fontRef>
        </p:style>
      </p:cxnSp>
      <p:sp>
        <p:nvSpPr>
          <p:cNvPr id="81" name="TextBox 80"/>
          <p:cNvSpPr txBox="1"/>
          <p:nvPr/>
        </p:nvSpPr>
        <p:spPr>
          <a:xfrm>
            <a:off x="3808517" y="3747927"/>
            <a:ext cx="808235" cy="415498"/>
          </a:xfrm>
          <a:prstGeom prst="rect">
            <a:avLst/>
          </a:prstGeom>
        </p:spPr>
        <p:txBody>
          <a:bodyPr wrap="none" rtlCol="0">
            <a:spAutoFit/>
          </a:bodyPr>
          <a:lstStyle/>
          <a:p>
            <a:pPr algn="ctr"/>
            <a:r>
              <a:rPr lang="en-US" sz="1050" dirty="0"/>
              <a:t>Aggregate</a:t>
            </a:r>
          </a:p>
          <a:p>
            <a:pPr algn="ctr"/>
            <a:r>
              <a:rPr lang="en-US" sz="1050" dirty="0"/>
              <a:t>Function</a:t>
            </a:r>
          </a:p>
        </p:txBody>
      </p:sp>
      <p:cxnSp>
        <p:nvCxnSpPr>
          <p:cNvPr id="82" name="Straight Arrow Connector 81"/>
          <p:cNvCxnSpPr/>
          <p:nvPr/>
        </p:nvCxnSpPr>
        <p:spPr>
          <a:xfrm>
            <a:off x="3676910" y="3990302"/>
            <a:ext cx="1071447" cy="0"/>
          </a:xfrm>
          <a:prstGeom prst="straightConnector1">
            <a:avLst/>
          </a:prstGeom>
          <a:ln>
            <a:tailEnd type="triangle"/>
          </a:ln>
        </p:spPr>
        <p:style>
          <a:lnRef idx="1">
            <a:schemeClr val="accent1"/>
          </a:lnRef>
          <a:fillRef idx="0">
            <a:schemeClr val="accent1"/>
          </a:fillRef>
          <a:effectRef idx="1">
            <a:schemeClr val="accent1"/>
          </a:effectRef>
          <a:fontRef idx="minor">
            <a:schemeClr val="tx1"/>
          </a:fontRef>
        </p:style>
      </p:cxnSp>
      <p:sp>
        <p:nvSpPr>
          <p:cNvPr id="110" name="TextBox 109"/>
          <p:cNvSpPr txBox="1"/>
          <p:nvPr/>
        </p:nvSpPr>
        <p:spPr>
          <a:xfrm>
            <a:off x="3838719" y="5067579"/>
            <a:ext cx="808235" cy="415498"/>
          </a:xfrm>
          <a:prstGeom prst="rect">
            <a:avLst/>
          </a:prstGeom>
        </p:spPr>
        <p:txBody>
          <a:bodyPr wrap="none" rtlCol="0">
            <a:spAutoFit/>
          </a:bodyPr>
          <a:lstStyle/>
          <a:p>
            <a:pPr algn="ctr"/>
            <a:r>
              <a:rPr lang="en-US" sz="1050" dirty="0"/>
              <a:t>Aggregate</a:t>
            </a:r>
          </a:p>
          <a:p>
            <a:pPr algn="ctr"/>
            <a:r>
              <a:rPr lang="en-US" sz="1050" dirty="0"/>
              <a:t>Function</a:t>
            </a:r>
          </a:p>
        </p:txBody>
      </p:sp>
      <p:cxnSp>
        <p:nvCxnSpPr>
          <p:cNvPr id="111" name="Straight Arrow Connector 110"/>
          <p:cNvCxnSpPr/>
          <p:nvPr/>
        </p:nvCxnSpPr>
        <p:spPr>
          <a:xfrm>
            <a:off x="3707113" y="5309954"/>
            <a:ext cx="1071447" cy="0"/>
          </a:xfrm>
          <a:prstGeom prst="straightConnector1">
            <a:avLst/>
          </a:prstGeom>
          <a:ln>
            <a:tailEnd type="triangle"/>
          </a:ln>
        </p:spPr>
        <p:style>
          <a:lnRef idx="1">
            <a:schemeClr val="accent1"/>
          </a:lnRef>
          <a:fillRef idx="0">
            <a:schemeClr val="accent1"/>
          </a:fillRef>
          <a:effectRef idx="1">
            <a:schemeClr val="accent1"/>
          </a:effectRef>
          <a:fontRef idx="minor">
            <a:schemeClr val="tx1"/>
          </a:fontRef>
        </p:style>
      </p:cxnSp>
      <p:grpSp>
        <p:nvGrpSpPr>
          <p:cNvPr id="112" name="Group 111"/>
          <p:cNvGrpSpPr/>
          <p:nvPr/>
        </p:nvGrpSpPr>
        <p:grpSpPr>
          <a:xfrm>
            <a:off x="4949384" y="2515805"/>
            <a:ext cx="899844" cy="305830"/>
            <a:chOff x="931566" y="1442351"/>
            <a:chExt cx="1199792" cy="407773"/>
          </a:xfrm>
        </p:grpSpPr>
        <p:sp>
          <p:nvSpPr>
            <p:cNvPr id="119" name="Rectangle 118"/>
            <p:cNvSpPr/>
            <p:nvPr/>
          </p:nvSpPr>
          <p:spPr>
            <a:xfrm>
              <a:off x="931566" y="1442351"/>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1800" dirty="0"/>
                <a:t>A</a:t>
              </a:r>
            </a:p>
          </p:txBody>
        </p:sp>
        <p:sp>
          <p:nvSpPr>
            <p:cNvPr id="120" name="Rectangle 119"/>
            <p:cNvSpPr/>
            <p:nvPr/>
          </p:nvSpPr>
          <p:spPr>
            <a:xfrm>
              <a:off x="1474491" y="1442351"/>
              <a:ext cx="656867"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a:t>6</a:t>
              </a:r>
            </a:p>
          </p:txBody>
        </p:sp>
      </p:grpSp>
      <p:grpSp>
        <p:nvGrpSpPr>
          <p:cNvPr id="121" name="Group 120"/>
          <p:cNvGrpSpPr/>
          <p:nvPr/>
        </p:nvGrpSpPr>
        <p:grpSpPr>
          <a:xfrm>
            <a:off x="4949384" y="3773931"/>
            <a:ext cx="899844" cy="305830"/>
            <a:chOff x="931566" y="1442351"/>
            <a:chExt cx="1199792" cy="407773"/>
          </a:xfrm>
        </p:grpSpPr>
        <p:sp>
          <p:nvSpPr>
            <p:cNvPr id="134" name="Rectangle 133"/>
            <p:cNvSpPr/>
            <p:nvPr/>
          </p:nvSpPr>
          <p:spPr>
            <a:xfrm>
              <a:off x="931566" y="1442351"/>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1800" dirty="0"/>
                <a:t>B</a:t>
              </a:r>
            </a:p>
          </p:txBody>
        </p:sp>
        <p:sp>
          <p:nvSpPr>
            <p:cNvPr id="135" name="Rectangle 134"/>
            <p:cNvSpPr/>
            <p:nvPr/>
          </p:nvSpPr>
          <p:spPr>
            <a:xfrm>
              <a:off x="1474491" y="1442351"/>
              <a:ext cx="656867"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a:t>12</a:t>
              </a:r>
            </a:p>
          </p:txBody>
        </p:sp>
      </p:grpSp>
      <p:grpSp>
        <p:nvGrpSpPr>
          <p:cNvPr id="136" name="Group 135"/>
          <p:cNvGrpSpPr/>
          <p:nvPr/>
        </p:nvGrpSpPr>
        <p:grpSpPr>
          <a:xfrm>
            <a:off x="7018609" y="3990301"/>
            <a:ext cx="899844" cy="305830"/>
            <a:chOff x="931566" y="1442351"/>
            <a:chExt cx="1199792" cy="407773"/>
          </a:xfrm>
        </p:grpSpPr>
        <p:sp>
          <p:nvSpPr>
            <p:cNvPr id="137" name="Rectangle 136"/>
            <p:cNvSpPr/>
            <p:nvPr/>
          </p:nvSpPr>
          <p:spPr>
            <a:xfrm>
              <a:off x="931566" y="1442351"/>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1800" dirty="0"/>
                <a:t>C</a:t>
              </a:r>
            </a:p>
          </p:txBody>
        </p:sp>
        <p:sp>
          <p:nvSpPr>
            <p:cNvPr id="138" name="Rectangle 137"/>
            <p:cNvSpPr/>
            <p:nvPr/>
          </p:nvSpPr>
          <p:spPr>
            <a:xfrm>
              <a:off x="1474491" y="1442351"/>
              <a:ext cx="656867"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a:t>18</a:t>
              </a:r>
            </a:p>
          </p:txBody>
        </p:sp>
      </p:grpSp>
      <p:grpSp>
        <p:nvGrpSpPr>
          <p:cNvPr id="139" name="Group 138"/>
          <p:cNvGrpSpPr/>
          <p:nvPr/>
        </p:nvGrpSpPr>
        <p:grpSpPr>
          <a:xfrm>
            <a:off x="7018609" y="3289182"/>
            <a:ext cx="899844" cy="305830"/>
            <a:chOff x="931566" y="1442351"/>
            <a:chExt cx="1199792" cy="407773"/>
          </a:xfrm>
        </p:grpSpPr>
        <p:sp>
          <p:nvSpPr>
            <p:cNvPr id="140" name="Rectangle 139"/>
            <p:cNvSpPr/>
            <p:nvPr/>
          </p:nvSpPr>
          <p:spPr>
            <a:xfrm>
              <a:off x="931566" y="1442351"/>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1800" dirty="0"/>
                <a:t>A</a:t>
              </a:r>
            </a:p>
          </p:txBody>
        </p:sp>
        <p:sp>
          <p:nvSpPr>
            <p:cNvPr id="141" name="Rectangle 140"/>
            <p:cNvSpPr/>
            <p:nvPr/>
          </p:nvSpPr>
          <p:spPr>
            <a:xfrm>
              <a:off x="1474491" y="1442351"/>
              <a:ext cx="656867"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a:t>6</a:t>
              </a:r>
            </a:p>
          </p:txBody>
        </p:sp>
      </p:grpSp>
      <p:grpSp>
        <p:nvGrpSpPr>
          <p:cNvPr id="142" name="Group 141"/>
          <p:cNvGrpSpPr/>
          <p:nvPr/>
        </p:nvGrpSpPr>
        <p:grpSpPr>
          <a:xfrm>
            <a:off x="7018609" y="3643570"/>
            <a:ext cx="899844" cy="305830"/>
            <a:chOff x="931566" y="1442351"/>
            <a:chExt cx="1199792" cy="407773"/>
          </a:xfrm>
        </p:grpSpPr>
        <p:sp>
          <p:nvSpPr>
            <p:cNvPr id="143" name="Rectangle 142"/>
            <p:cNvSpPr/>
            <p:nvPr/>
          </p:nvSpPr>
          <p:spPr>
            <a:xfrm>
              <a:off x="931566" y="1442351"/>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1800" dirty="0"/>
                <a:t>B</a:t>
              </a:r>
            </a:p>
          </p:txBody>
        </p:sp>
        <p:sp>
          <p:nvSpPr>
            <p:cNvPr id="144" name="Rectangle 143"/>
            <p:cNvSpPr/>
            <p:nvPr/>
          </p:nvSpPr>
          <p:spPr>
            <a:xfrm>
              <a:off x="1474491" y="1442351"/>
              <a:ext cx="656867"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a:t>12</a:t>
              </a:r>
            </a:p>
          </p:txBody>
        </p:sp>
      </p:grpSp>
      <p:grpSp>
        <p:nvGrpSpPr>
          <p:cNvPr id="145" name="Group 144"/>
          <p:cNvGrpSpPr/>
          <p:nvPr/>
        </p:nvGrpSpPr>
        <p:grpSpPr>
          <a:xfrm>
            <a:off x="4949384" y="5157628"/>
            <a:ext cx="899844" cy="305830"/>
            <a:chOff x="931566" y="1442351"/>
            <a:chExt cx="1199792" cy="407773"/>
          </a:xfrm>
        </p:grpSpPr>
        <p:sp>
          <p:nvSpPr>
            <p:cNvPr id="146" name="Rectangle 145"/>
            <p:cNvSpPr/>
            <p:nvPr/>
          </p:nvSpPr>
          <p:spPr>
            <a:xfrm>
              <a:off x="931566" y="1442351"/>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1800" dirty="0"/>
                <a:t>C</a:t>
              </a:r>
            </a:p>
          </p:txBody>
        </p:sp>
        <p:sp>
          <p:nvSpPr>
            <p:cNvPr id="147" name="Rectangle 146"/>
            <p:cNvSpPr/>
            <p:nvPr/>
          </p:nvSpPr>
          <p:spPr>
            <a:xfrm>
              <a:off x="1474491" y="1442351"/>
              <a:ext cx="656867"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a:t>18</a:t>
              </a:r>
            </a:p>
          </p:txBody>
        </p:sp>
      </p:grpSp>
      <p:cxnSp>
        <p:nvCxnSpPr>
          <p:cNvPr id="148" name="Straight Arrow Connector 147"/>
          <p:cNvCxnSpPr/>
          <p:nvPr/>
        </p:nvCxnSpPr>
        <p:spPr>
          <a:xfrm>
            <a:off x="5946866" y="2620814"/>
            <a:ext cx="1009624" cy="1042415"/>
          </a:xfrm>
          <a:prstGeom prst="straightConnector1">
            <a:avLst/>
          </a:prstGeom>
          <a:ln>
            <a:tailEnd type="triangle"/>
          </a:ln>
        </p:spPr>
        <p:style>
          <a:lnRef idx="1">
            <a:schemeClr val="accent1"/>
          </a:lnRef>
          <a:fillRef idx="0">
            <a:schemeClr val="accent1"/>
          </a:fillRef>
          <a:effectRef idx="1">
            <a:schemeClr val="accent1"/>
          </a:effectRef>
          <a:fontRef idx="minor">
            <a:schemeClr val="tx1"/>
          </a:fontRef>
        </p:style>
      </p:cxnSp>
      <p:cxnSp>
        <p:nvCxnSpPr>
          <p:cNvPr id="149" name="Straight Arrow Connector 148"/>
          <p:cNvCxnSpPr/>
          <p:nvPr/>
        </p:nvCxnSpPr>
        <p:spPr>
          <a:xfrm>
            <a:off x="5946866" y="3837386"/>
            <a:ext cx="1009624" cy="0"/>
          </a:xfrm>
          <a:prstGeom prst="straightConnector1">
            <a:avLst/>
          </a:prstGeom>
          <a:ln>
            <a:tailEnd type="triangle"/>
          </a:ln>
        </p:spPr>
        <p:style>
          <a:lnRef idx="1">
            <a:schemeClr val="accent1"/>
          </a:lnRef>
          <a:fillRef idx="0">
            <a:schemeClr val="accent1"/>
          </a:fillRef>
          <a:effectRef idx="1">
            <a:schemeClr val="accent1"/>
          </a:effectRef>
          <a:fontRef idx="minor">
            <a:schemeClr val="tx1"/>
          </a:fontRef>
        </p:style>
      </p:cxnSp>
      <p:cxnSp>
        <p:nvCxnSpPr>
          <p:cNvPr id="150" name="Straight Arrow Connector 149"/>
          <p:cNvCxnSpPr/>
          <p:nvPr/>
        </p:nvCxnSpPr>
        <p:spPr>
          <a:xfrm flipV="1">
            <a:off x="5946866" y="4007209"/>
            <a:ext cx="1009624" cy="1180379"/>
          </a:xfrm>
          <a:prstGeom prst="straightConnector1">
            <a:avLst/>
          </a:prstGeom>
          <a:ln>
            <a:tailEnd type="triangle"/>
          </a:ln>
        </p:spPr>
        <p:style>
          <a:lnRef idx="1">
            <a:schemeClr val="accent1"/>
          </a:lnRef>
          <a:fillRef idx="0">
            <a:schemeClr val="accent1"/>
          </a:fillRef>
          <a:effectRef idx="1">
            <a:schemeClr val="accent1"/>
          </a:effectRef>
          <a:fontRef idx="minor">
            <a:schemeClr val="tx1"/>
          </a:fontRef>
        </p:style>
      </p:cxnSp>
      <p:sp>
        <p:nvSpPr>
          <p:cNvPr id="151" name="TextBox 150"/>
          <p:cNvSpPr txBox="1"/>
          <p:nvPr/>
        </p:nvSpPr>
        <p:spPr>
          <a:xfrm>
            <a:off x="6134122" y="3600444"/>
            <a:ext cx="635110" cy="415498"/>
          </a:xfrm>
          <a:prstGeom prst="rect">
            <a:avLst/>
          </a:prstGeom>
        </p:spPr>
        <p:txBody>
          <a:bodyPr wrap="none" rtlCol="0">
            <a:spAutoFit/>
          </a:bodyPr>
          <a:lstStyle/>
          <a:p>
            <a:pPr algn="ctr"/>
            <a:r>
              <a:rPr lang="en-US" sz="1050" dirty="0"/>
              <a:t>Merge</a:t>
            </a:r>
          </a:p>
          <a:p>
            <a:pPr algn="ctr"/>
            <a:r>
              <a:rPr lang="en-US" sz="1050" dirty="0"/>
              <a:t>Results</a:t>
            </a:r>
          </a:p>
        </p:txBody>
      </p:sp>
    </p:spTree>
    <p:extLst>
      <p:ext uri="{BB962C8B-B14F-4D97-AF65-F5344CB8AC3E}">
        <p14:creationId xmlns:p14="http://schemas.microsoft.com/office/powerpoint/2010/main" val="808340449"/>
      </p:ext>
    </p:extLst>
  </p:cSld>
  <p:clrMapOvr>
    <a:masterClrMapping/>
  </p:clrMapOvr>
  <p:transition spd="slow">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7786" y="930184"/>
            <a:ext cx="8101013" cy="994172"/>
          </a:xfrm>
        </p:spPr>
        <p:txBody>
          <a:bodyPr/>
          <a:lstStyle/>
          <a:p>
            <a:r>
              <a:rPr lang="en-US" dirty="0"/>
              <a:t>Manipulating Granularity</a:t>
            </a:r>
            <a:r>
              <a:rPr lang="en-US"/>
              <a:t>: Pivot </a:t>
            </a:r>
            <a:endParaRPr lang="en-US" dirty="0"/>
          </a:p>
        </p:txBody>
      </p:sp>
      <p:sp>
        <p:nvSpPr>
          <p:cNvPr id="43" name="TextBox 42"/>
          <p:cNvSpPr txBox="1"/>
          <p:nvPr/>
        </p:nvSpPr>
        <p:spPr>
          <a:xfrm>
            <a:off x="404560" y="1770880"/>
            <a:ext cx="417102" cy="415498"/>
          </a:xfrm>
          <a:prstGeom prst="rect">
            <a:avLst/>
          </a:prstGeom>
        </p:spPr>
        <p:txBody>
          <a:bodyPr wrap="none" rtlCol="0">
            <a:spAutoFit/>
          </a:bodyPr>
          <a:lstStyle/>
          <a:p>
            <a:pPr algn="ctr"/>
            <a:r>
              <a:rPr lang="en-US" sz="1050" dirty="0"/>
              <a:t>Key</a:t>
            </a:r>
            <a:br>
              <a:rPr lang="en-US" sz="1050" dirty="0"/>
            </a:br>
            <a:r>
              <a:rPr lang="en-US" sz="1050" dirty="0"/>
              <a:t>R</a:t>
            </a:r>
          </a:p>
        </p:txBody>
      </p:sp>
      <p:sp>
        <p:nvSpPr>
          <p:cNvPr id="44" name="TextBox 43"/>
          <p:cNvSpPr txBox="1"/>
          <p:nvPr/>
        </p:nvSpPr>
        <p:spPr>
          <a:xfrm>
            <a:off x="1254676" y="1978630"/>
            <a:ext cx="470000" cy="253916"/>
          </a:xfrm>
          <a:prstGeom prst="rect">
            <a:avLst/>
          </a:prstGeom>
        </p:spPr>
        <p:txBody>
          <a:bodyPr wrap="none" rtlCol="0">
            <a:spAutoFit/>
          </a:bodyPr>
          <a:lstStyle/>
          <a:p>
            <a:pPr algn="ctr"/>
            <a:r>
              <a:rPr lang="en-US" sz="1050"/>
              <a:t>Data</a:t>
            </a:r>
          </a:p>
        </p:txBody>
      </p:sp>
      <p:grpSp>
        <p:nvGrpSpPr>
          <p:cNvPr id="11" name="Group 10"/>
          <p:cNvGrpSpPr/>
          <p:nvPr/>
        </p:nvGrpSpPr>
        <p:grpSpPr>
          <a:xfrm>
            <a:off x="428084" y="2671390"/>
            <a:ext cx="1246620" cy="305830"/>
            <a:chOff x="570778" y="2418853"/>
            <a:chExt cx="1662160" cy="407773"/>
          </a:xfrm>
        </p:grpSpPr>
        <p:sp>
          <p:nvSpPr>
            <p:cNvPr id="17" name="Rectangle 16"/>
            <p:cNvSpPr/>
            <p:nvPr/>
          </p:nvSpPr>
          <p:spPr>
            <a:xfrm>
              <a:off x="570778" y="241885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1800" dirty="0"/>
                <a:t>B</a:t>
              </a:r>
            </a:p>
          </p:txBody>
        </p:sp>
        <p:sp>
          <p:nvSpPr>
            <p:cNvPr id="18" name="Rectangle 17"/>
            <p:cNvSpPr/>
            <p:nvPr/>
          </p:nvSpPr>
          <p:spPr>
            <a:xfrm>
              <a:off x="1739533" y="241885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a:t>1</a:t>
              </a:r>
            </a:p>
          </p:txBody>
        </p:sp>
        <p:sp>
          <p:nvSpPr>
            <p:cNvPr id="72" name="Rectangle 71"/>
            <p:cNvSpPr/>
            <p:nvPr/>
          </p:nvSpPr>
          <p:spPr>
            <a:xfrm>
              <a:off x="1142809" y="2418853"/>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800" dirty="0"/>
                <a:t>V</a:t>
              </a:r>
            </a:p>
          </p:txBody>
        </p:sp>
      </p:grpSp>
      <p:grpSp>
        <p:nvGrpSpPr>
          <p:cNvPr id="10" name="Group 9"/>
          <p:cNvGrpSpPr/>
          <p:nvPr/>
        </p:nvGrpSpPr>
        <p:grpSpPr>
          <a:xfrm>
            <a:off x="428084" y="3071440"/>
            <a:ext cx="1246620" cy="305830"/>
            <a:chOff x="570778" y="2952253"/>
            <a:chExt cx="1662160" cy="407773"/>
          </a:xfrm>
        </p:grpSpPr>
        <p:sp>
          <p:nvSpPr>
            <p:cNvPr id="19" name="Rectangle 18"/>
            <p:cNvSpPr/>
            <p:nvPr/>
          </p:nvSpPr>
          <p:spPr>
            <a:xfrm>
              <a:off x="570778" y="295225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1800" dirty="0"/>
                <a:t>C</a:t>
              </a:r>
            </a:p>
          </p:txBody>
        </p:sp>
        <p:sp>
          <p:nvSpPr>
            <p:cNvPr id="20" name="Rectangle 19"/>
            <p:cNvSpPr/>
            <p:nvPr/>
          </p:nvSpPr>
          <p:spPr>
            <a:xfrm>
              <a:off x="1739533" y="295225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a:t>4</a:t>
              </a:r>
            </a:p>
          </p:txBody>
        </p:sp>
        <p:sp>
          <p:nvSpPr>
            <p:cNvPr id="73" name="Rectangle 72"/>
            <p:cNvSpPr/>
            <p:nvPr/>
          </p:nvSpPr>
          <p:spPr>
            <a:xfrm>
              <a:off x="1142809" y="2952253"/>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800" dirty="0"/>
                <a:t>U</a:t>
              </a:r>
            </a:p>
          </p:txBody>
        </p:sp>
      </p:grpSp>
      <p:grpSp>
        <p:nvGrpSpPr>
          <p:cNvPr id="9" name="Group 8"/>
          <p:cNvGrpSpPr/>
          <p:nvPr/>
        </p:nvGrpSpPr>
        <p:grpSpPr>
          <a:xfrm>
            <a:off x="428084" y="3471490"/>
            <a:ext cx="1246620" cy="305830"/>
            <a:chOff x="570778" y="3485653"/>
            <a:chExt cx="1662160" cy="407773"/>
          </a:xfrm>
        </p:grpSpPr>
        <p:sp>
          <p:nvSpPr>
            <p:cNvPr id="21" name="Rectangle 20"/>
            <p:cNvSpPr/>
            <p:nvPr/>
          </p:nvSpPr>
          <p:spPr>
            <a:xfrm>
              <a:off x="570778" y="348565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1800" dirty="0"/>
                <a:t>A</a:t>
              </a:r>
            </a:p>
          </p:txBody>
        </p:sp>
        <p:sp>
          <p:nvSpPr>
            <p:cNvPr id="22" name="Rectangle 21"/>
            <p:cNvSpPr/>
            <p:nvPr/>
          </p:nvSpPr>
          <p:spPr>
            <a:xfrm>
              <a:off x="1739533" y="348565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a:t>1</a:t>
              </a:r>
            </a:p>
          </p:txBody>
        </p:sp>
        <p:sp>
          <p:nvSpPr>
            <p:cNvPr id="74" name="Rectangle 73"/>
            <p:cNvSpPr/>
            <p:nvPr/>
          </p:nvSpPr>
          <p:spPr>
            <a:xfrm>
              <a:off x="1142809" y="3485653"/>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800" dirty="0"/>
                <a:t>V</a:t>
              </a:r>
            </a:p>
          </p:txBody>
        </p:sp>
      </p:grpSp>
      <p:grpSp>
        <p:nvGrpSpPr>
          <p:cNvPr id="8" name="Group 7"/>
          <p:cNvGrpSpPr/>
          <p:nvPr/>
        </p:nvGrpSpPr>
        <p:grpSpPr>
          <a:xfrm>
            <a:off x="428084" y="3871540"/>
            <a:ext cx="1246620" cy="305830"/>
            <a:chOff x="570778" y="4019053"/>
            <a:chExt cx="1662160" cy="407773"/>
          </a:xfrm>
        </p:grpSpPr>
        <p:sp>
          <p:nvSpPr>
            <p:cNvPr id="23" name="Rectangle 22"/>
            <p:cNvSpPr/>
            <p:nvPr/>
          </p:nvSpPr>
          <p:spPr>
            <a:xfrm>
              <a:off x="570778" y="401905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1800" dirty="0"/>
                <a:t>B</a:t>
              </a:r>
            </a:p>
          </p:txBody>
        </p:sp>
        <p:sp>
          <p:nvSpPr>
            <p:cNvPr id="24" name="Rectangle 23"/>
            <p:cNvSpPr/>
            <p:nvPr/>
          </p:nvSpPr>
          <p:spPr>
            <a:xfrm>
              <a:off x="1739533" y="401905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a:t>5</a:t>
              </a:r>
            </a:p>
          </p:txBody>
        </p:sp>
        <p:sp>
          <p:nvSpPr>
            <p:cNvPr id="75" name="Rectangle 74"/>
            <p:cNvSpPr/>
            <p:nvPr/>
          </p:nvSpPr>
          <p:spPr>
            <a:xfrm>
              <a:off x="1142809" y="4019053"/>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800" dirty="0"/>
                <a:t>U</a:t>
              </a:r>
            </a:p>
          </p:txBody>
        </p:sp>
      </p:grpSp>
      <p:grpSp>
        <p:nvGrpSpPr>
          <p:cNvPr id="7" name="Group 6"/>
          <p:cNvGrpSpPr/>
          <p:nvPr/>
        </p:nvGrpSpPr>
        <p:grpSpPr>
          <a:xfrm>
            <a:off x="428084" y="4271590"/>
            <a:ext cx="1246620" cy="305830"/>
            <a:chOff x="570778" y="4552453"/>
            <a:chExt cx="1662160" cy="407773"/>
          </a:xfrm>
        </p:grpSpPr>
        <p:sp>
          <p:nvSpPr>
            <p:cNvPr id="25" name="Rectangle 24"/>
            <p:cNvSpPr/>
            <p:nvPr/>
          </p:nvSpPr>
          <p:spPr>
            <a:xfrm>
              <a:off x="570778" y="455245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1800" dirty="0"/>
                <a:t>C</a:t>
              </a:r>
            </a:p>
          </p:txBody>
        </p:sp>
        <p:sp>
          <p:nvSpPr>
            <p:cNvPr id="26" name="Rectangle 25"/>
            <p:cNvSpPr/>
            <p:nvPr/>
          </p:nvSpPr>
          <p:spPr>
            <a:xfrm>
              <a:off x="1739533" y="455245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a:t>9</a:t>
              </a:r>
            </a:p>
          </p:txBody>
        </p:sp>
        <p:sp>
          <p:nvSpPr>
            <p:cNvPr id="76" name="Rectangle 75"/>
            <p:cNvSpPr/>
            <p:nvPr/>
          </p:nvSpPr>
          <p:spPr>
            <a:xfrm>
              <a:off x="1142809" y="4552453"/>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800" dirty="0"/>
                <a:t>V</a:t>
              </a:r>
            </a:p>
          </p:txBody>
        </p:sp>
      </p:grpSp>
      <p:grpSp>
        <p:nvGrpSpPr>
          <p:cNvPr id="6" name="Group 5"/>
          <p:cNvGrpSpPr/>
          <p:nvPr/>
        </p:nvGrpSpPr>
        <p:grpSpPr>
          <a:xfrm>
            <a:off x="428084" y="4671640"/>
            <a:ext cx="1246620" cy="305830"/>
            <a:chOff x="570778" y="5085853"/>
            <a:chExt cx="1662160" cy="407773"/>
          </a:xfrm>
        </p:grpSpPr>
        <p:sp>
          <p:nvSpPr>
            <p:cNvPr id="34" name="Rectangle 33"/>
            <p:cNvSpPr/>
            <p:nvPr/>
          </p:nvSpPr>
          <p:spPr>
            <a:xfrm>
              <a:off x="570778" y="508585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1800" dirty="0"/>
                <a:t>A</a:t>
              </a:r>
            </a:p>
          </p:txBody>
        </p:sp>
        <p:sp>
          <p:nvSpPr>
            <p:cNvPr id="35" name="Rectangle 34"/>
            <p:cNvSpPr/>
            <p:nvPr/>
          </p:nvSpPr>
          <p:spPr>
            <a:xfrm>
              <a:off x="1739533" y="508585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a:t>2</a:t>
              </a:r>
            </a:p>
          </p:txBody>
        </p:sp>
        <p:sp>
          <p:nvSpPr>
            <p:cNvPr id="77" name="Rectangle 76"/>
            <p:cNvSpPr/>
            <p:nvPr/>
          </p:nvSpPr>
          <p:spPr>
            <a:xfrm>
              <a:off x="1142809" y="5085853"/>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800" dirty="0"/>
                <a:t>U</a:t>
              </a:r>
            </a:p>
          </p:txBody>
        </p:sp>
      </p:grpSp>
      <p:grpSp>
        <p:nvGrpSpPr>
          <p:cNvPr id="5" name="Group 4"/>
          <p:cNvGrpSpPr/>
          <p:nvPr/>
        </p:nvGrpSpPr>
        <p:grpSpPr>
          <a:xfrm>
            <a:off x="428084" y="5071690"/>
            <a:ext cx="1246620" cy="305830"/>
            <a:chOff x="570778" y="5619253"/>
            <a:chExt cx="1662160" cy="407773"/>
          </a:xfrm>
        </p:grpSpPr>
        <p:sp>
          <p:nvSpPr>
            <p:cNvPr id="37" name="Rectangle 36"/>
            <p:cNvSpPr/>
            <p:nvPr/>
          </p:nvSpPr>
          <p:spPr>
            <a:xfrm>
              <a:off x="570778" y="561925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1800" dirty="0"/>
                <a:t>B</a:t>
              </a:r>
            </a:p>
          </p:txBody>
        </p:sp>
        <p:sp>
          <p:nvSpPr>
            <p:cNvPr id="38" name="Rectangle 37"/>
            <p:cNvSpPr/>
            <p:nvPr/>
          </p:nvSpPr>
          <p:spPr>
            <a:xfrm>
              <a:off x="1739533" y="561925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a:t>6</a:t>
              </a:r>
            </a:p>
          </p:txBody>
        </p:sp>
        <p:sp>
          <p:nvSpPr>
            <p:cNvPr id="78" name="Rectangle 77"/>
            <p:cNvSpPr/>
            <p:nvPr/>
          </p:nvSpPr>
          <p:spPr>
            <a:xfrm>
              <a:off x="1142809" y="5619253"/>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800" dirty="0"/>
                <a:t>V</a:t>
              </a:r>
            </a:p>
          </p:txBody>
        </p:sp>
      </p:grpSp>
      <p:grpSp>
        <p:nvGrpSpPr>
          <p:cNvPr id="4" name="Group 3"/>
          <p:cNvGrpSpPr/>
          <p:nvPr/>
        </p:nvGrpSpPr>
        <p:grpSpPr>
          <a:xfrm>
            <a:off x="428084" y="5471740"/>
            <a:ext cx="1246620" cy="305830"/>
            <a:chOff x="570778" y="6152653"/>
            <a:chExt cx="1662160" cy="407773"/>
          </a:xfrm>
        </p:grpSpPr>
        <p:sp>
          <p:nvSpPr>
            <p:cNvPr id="40" name="Rectangle 39"/>
            <p:cNvSpPr/>
            <p:nvPr/>
          </p:nvSpPr>
          <p:spPr>
            <a:xfrm>
              <a:off x="570778" y="615265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1800" dirty="0"/>
                <a:t>D</a:t>
              </a:r>
            </a:p>
          </p:txBody>
        </p:sp>
        <p:sp>
          <p:nvSpPr>
            <p:cNvPr id="41" name="Rectangle 40"/>
            <p:cNvSpPr/>
            <p:nvPr/>
          </p:nvSpPr>
          <p:spPr>
            <a:xfrm>
              <a:off x="1739533" y="615265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a:t>5</a:t>
              </a:r>
            </a:p>
          </p:txBody>
        </p:sp>
        <p:sp>
          <p:nvSpPr>
            <p:cNvPr id="79" name="Rectangle 78"/>
            <p:cNvSpPr/>
            <p:nvPr/>
          </p:nvSpPr>
          <p:spPr>
            <a:xfrm>
              <a:off x="1142809" y="6152653"/>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800" dirty="0"/>
                <a:t>U</a:t>
              </a:r>
            </a:p>
          </p:txBody>
        </p:sp>
      </p:grpSp>
      <p:sp>
        <p:nvSpPr>
          <p:cNvPr id="80" name="TextBox 79"/>
          <p:cNvSpPr txBox="1"/>
          <p:nvPr/>
        </p:nvSpPr>
        <p:spPr>
          <a:xfrm>
            <a:off x="833583" y="1770880"/>
            <a:ext cx="417102" cy="415498"/>
          </a:xfrm>
          <a:prstGeom prst="rect">
            <a:avLst/>
          </a:prstGeom>
        </p:spPr>
        <p:txBody>
          <a:bodyPr wrap="none" rtlCol="0">
            <a:spAutoFit/>
          </a:bodyPr>
          <a:lstStyle/>
          <a:p>
            <a:pPr algn="ctr"/>
            <a:r>
              <a:rPr lang="en-US" sz="1050" dirty="0"/>
              <a:t>Key</a:t>
            </a:r>
          </a:p>
          <a:p>
            <a:pPr algn="ctr"/>
            <a:r>
              <a:rPr lang="en-US" sz="1050" dirty="0"/>
              <a:t>C</a:t>
            </a:r>
          </a:p>
        </p:txBody>
      </p:sp>
      <p:grpSp>
        <p:nvGrpSpPr>
          <p:cNvPr id="12" name="Group 11"/>
          <p:cNvGrpSpPr/>
          <p:nvPr/>
        </p:nvGrpSpPr>
        <p:grpSpPr>
          <a:xfrm>
            <a:off x="428084" y="2271340"/>
            <a:ext cx="1246620" cy="305830"/>
            <a:chOff x="570778" y="1885453"/>
            <a:chExt cx="1662160" cy="407773"/>
          </a:xfrm>
        </p:grpSpPr>
        <p:sp>
          <p:nvSpPr>
            <p:cNvPr id="46" name="Rectangle 45"/>
            <p:cNvSpPr/>
            <p:nvPr/>
          </p:nvSpPr>
          <p:spPr>
            <a:xfrm>
              <a:off x="570778" y="188545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1800" dirty="0"/>
                <a:t>A</a:t>
              </a:r>
            </a:p>
          </p:txBody>
        </p:sp>
        <p:sp>
          <p:nvSpPr>
            <p:cNvPr id="47" name="Rectangle 46"/>
            <p:cNvSpPr/>
            <p:nvPr/>
          </p:nvSpPr>
          <p:spPr>
            <a:xfrm>
              <a:off x="1739533" y="188545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a:t>3</a:t>
              </a:r>
            </a:p>
          </p:txBody>
        </p:sp>
        <p:sp>
          <p:nvSpPr>
            <p:cNvPr id="81" name="Rectangle 80"/>
            <p:cNvSpPr/>
            <p:nvPr/>
          </p:nvSpPr>
          <p:spPr>
            <a:xfrm>
              <a:off x="1142809" y="1885453"/>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800" dirty="0"/>
                <a:t>U</a:t>
              </a:r>
            </a:p>
          </p:txBody>
        </p:sp>
      </p:grpSp>
      <p:grpSp>
        <p:nvGrpSpPr>
          <p:cNvPr id="118" name="Group 117"/>
          <p:cNvGrpSpPr/>
          <p:nvPr/>
        </p:nvGrpSpPr>
        <p:grpSpPr>
          <a:xfrm>
            <a:off x="428084" y="2671390"/>
            <a:ext cx="1246620" cy="305830"/>
            <a:chOff x="570778" y="2418853"/>
            <a:chExt cx="1662160" cy="407773"/>
          </a:xfrm>
        </p:grpSpPr>
        <p:sp>
          <p:nvSpPr>
            <p:cNvPr id="119" name="Rectangle 118"/>
            <p:cNvSpPr/>
            <p:nvPr/>
          </p:nvSpPr>
          <p:spPr>
            <a:xfrm>
              <a:off x="570778" y="241885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1800" dirty="0"/>
                <a:t>B</a:t>
              </a:r>
            </a:p>
          </p:txBody>
        </p:sp>
        <p:sp>
          <p:nvSpPr>
            <p:cNvPr id="120" name="Rectangle 119"/>
            <p:cNvSpPr/>
            <p:nvPr/>
          </p:nvSpPr>
          <p:spPr>
            <a:xfrm>
              <a:off x="1739533" y="241885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a:t>1</a:t>
              </a:r>
            </a:p>
          </p:txBody>
        </p:sp>
        <p:sp>
          <p:nvSpPr>
            <p:cNvPr id="121" name="Rectangle 120"/>
            <p:cNvSpPr/>
            <p:nvPr/>
          </p:nvSpPr>
          <p:spPr>
            <a:xfrm>
              <a:off x="1142809" y="2418853"/>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800" dirty="0"/>
                <a:t>V</a:t>
              </a:r>
            </a:p>
          </p:txBody>
        </p:sp>
      </p:grpSp>
      <p:grpSp>
        <p:nvGrpSpPr>
          <p:cNvPr id="122" name="Group 121"/>
          <p:cNvGrpSpPr/>
          <p:nvPr/>
        </p:nvGrpSpPr>
        <p:grpSpPr>
          <a:xfrm>
            <a:off x="428084" y="3071440"/>
            <a:ext cx="1246620" cy="305830"/>
            <a:chOff x="570778" y="2952253"/>
            <a:chExt cx="1662160" cy="407773"/>
          </a:xfrm>
        </p:grpSpPr>
        <p:sp>
          <p:nvSpPr>
            <p:cNvPr id="123" name="Rectangle 122"/>
            <p:cNvSpPr/>
            <p:nvPr/>
          </p:nvSpPr>
          <p:spPr>
            <a:xfrm>
              <a:off x="570778" y="295225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1800" dirty="0"/>
                <a:t>C</a:t>
              </a:r>
            </a:p>
          </p:txBody>
        </p:sp>
        <p:sp>
          <p:nvSpPr>
            <p:cNvPr id="124" name="Rectangle 123"/>
            <p:cNvSpPr/>
            <p:nvPr/>
          </p:nvSpPr>
          <p:spPr>
            <a:xfrm>
              <a:off x="1739533" y="295225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a:t>4</a:t>
              </a:r>
            </a:p>
          </p:txBody>
        </p:sp>
        <p:sp>
          <p:nvSpPr>
            <p:cNvPr id="125" name="Rectangle 124"/>
            <p:cNvSpPr/>
            <p:nvPr/>
          </p:nvSpPr>
          <p:spPr>
            <a:xfrm>
              <a:off x="1142809" y="2952253"/>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800" dirty="0"/>
                <a:t>U</a:t>
              </a:r>
            </a:p>
          </p:txBody>
        </p:sp>
      </p:grpSp>
      <p:grpSp>
        <p:nvGrpSpPr>
          <p:cNvPr id="126" name="Group 125"/>
          <p:cNvGrpSpPr/>
          <p:nvPr/>
        </p:nvGrpSpPr>
        <p:grpSpPr>
          <a:xfrm>
            <a:off x="428084" y="3471490"/>
            <a:ext cx="1246620" cy="305830"/>
            <a:chOff x="570778" y="3485653"/>
            <a:chExt cx="1662160" cy="407773"/>
          </a:xfrm>
        </p:grpSpPr>
        <p:sp>
          <p:nvSpPr>
            <p:cNvPr id="127" name="Rectangle 126"/>
            <p:cNvSpPr/>
            <p:nvPr/>
          </p:nvSpPr>
          <p:spPr>
            <a:xfrm>
              <a:off x="570778" y="348565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1800" dirty="0"/>
                <a:t>A</a:t>
              </a:r>
            </a:p>
          </p:txBody>
        </p:sp>
        <p:sp>
          <p:nvSpPr>
            <p:cNvPr id="128" name="Rectangle 127"/>
            <p:cNvSpPr/>
            <p:nvPr/>
          </p:nvSpPr>
          <p:spPr>
            <a:xfrm>
              <a:off x="1739533" y="348565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a:t>1</a:t>
              </a:r>
            </a:p>
          </p:txBody>
        </p:sp>
        <p:sp>
          <p:nvSpPr>
            <p:cNvPr id="129" name="Rectangle 128"/>
            <p:cNvSpPr/>
            <p:nvPr/>
          </p:nvSpPr>
          <p:spPr>
            <a:xfrm>
              <a:off x="1142809" y="3485653"/>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800" dirty="0"/>
                <a:t>V</a:t>
              </a:r>
            </a:p>
          </p:txBody>
        </p:sp>
      </p:grpSp>
      <p:grpSp>
        <p:nvGrpSpPr>
          <p:cNvPr id="130" name="Group 129"/>
          <p:cNvGrpSpPr/>
          <p:nvPr/>
        </p:nvGrpSpPr>
        <p:grpSpPr>
          <a:xfrm>
            <a:off x="428084" y="3871540"/>
            <a:ext cx="1246620" cy="305830"/>
            <a:chOff x="570778" y="4019053"/>
            <a:chExt cx="1662160" cy="407773"/>
          </a:xfrm>
        </p:grpSpPr>
        <p:sp>
          <p:nvSpPr>
            <p:cNvPr id="131" name="Rectangle 130"/>
            <p:cNvSpPr/>
            <p:nvPr/>
          </p:nvSpPr>
          <p:spPr>
            <a:xfrm>
              <a:off x="570778" y="401905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1800" dirty="0"/>
                <a:t>B</a:t>
              </a:r>
            </a:p>
          </p:txBody>
        </p:sp>
        <p:sp>
          <p:nvSpPr>
            <p:cNvPr id="132" name="Rectangle 131"/>
            <p:cNvSpPr/>
            <p:nvPr/>
          </p:nvSpPr>
          <p:spPr>
            <a:xfrm>
              <a:off x="1739533" y="401905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a:t>5</a:t>
              </a:r>
            </a:p>
          </p:txBody>
        </p:sp>
        <p:sp>
          <p:nvSpPr>
            <p:cNvPr id="133" name="Rectangle 132"/>
            <p:cNvSpPr/>
            <p:nvPr/>
          </p:nvSpPr>
          <p:spPr>
            <a:xfrm>
              <a:off x="1142809" y="4019053"/>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800" dirty="0"/>
                <a:t>U</a:t>
              </a:r>
            </a:p>
          </p:txBody>
        </p:sp>
      </p:grpSp>
      <p:grpSp>
        <p:nvGrpSpPr>
          <p:cNvPr id="134" name="Group 133"/>
          <p:cNvGrpSpPr/>
          <p:nvPr/>
        </p:nvGrpSpPr>
        <p:grpSpPr>
          <a:xfrm>
            <a:off x="428084" y="4271590"/>
            <a:ext cx="1246620" cy="305830"/>
            <a:chOff x="570778" y="4552453"/>
            <a:chExt cx="1662160" cy="407773"/>
          </a:xfrm>
        </p:grpSpPr>
        <p:sp>
          <p:nvSpPr>
            <p:cNvPr id="135" name="Rectangle 134"/>
            <p:cNvSpPr/>
            <p:nvPr/>
          </p:nvSpPr>
          <p:spPr>
            <a:xfrm>
              <a:off x="570778" y="455245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1800" dirty="0"/>
                <a:t>C</a:t>
              </a:r>
            </a:p>
          </p:txBody>
        </p:sp>
        <p:sp>
          <p:nvSpPr>
            <p:cNvPr id="136" name="Rectangle 135"/>
            <p:cNvSpPr/>
            <p:nvPr/>
          </p:nvSpPr>
          <p:spPr>
            <a:xfrm>
              <a:off x="1739533" y="455245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a:t>9</a:t>
              </a:r>
            </a:p>
          </p:txBody>
        </p:sp>
        <p:sp>
          <p:nvSpPr>
            <p:cNvPr id="137" name="Rectangle 136"/>
            <p:cNvSpPr/>
            <p:nvPr/>
          </p:nvSpPr>
          <p:spPr>
            <a:xfrm>
              <a:off x="1142809" y="4552453"/>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800" dirty="0"/>
                <a:t>V</a:t>
              </a:r>
            </a:p>
          </p:txBody>
        </p:sp>
      </p:grpSp>
      <p:grpSp>
        <p:nvGrpSpPr>
          <p:cNvPr id="138" name="Group 137"/>
          <p:cNvGrpSpPr/>
          <p:nvPr/>
        </p:nvGrpSpPr>
        <p:grpSpPr>
          <a:xfrm>
            <a:off x="428084" y="4671640"/>
            <a:ext cx="1246620" cy="305830"/>
            <a:chOff x="570778" y="5085853"/>
            <a:chExt cx="1662160" cy="407773"/>
          </a:xfrm>
        </p:grpSpPr>
        <p:sp>
          <p:nvSpPr>
            <p:cNvPr id="139" name="Rectangle 138"/>
            <p:cNvSpPr/>
            <p:nvPr/>
          </p:nvSpPr>
          <p:spPr>
            <a:xfrm>
              <a:off x="570778" y="508585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1800" dirty="0"/>
                <a:t>A</a:t>
              </a:r>
            </a:p>
          </p:txBody>
        </p:sp>
        <p:sp>
          <p:nvSpPr>
            <p:cNvPr id="140" name="Rectangle 139"/>
            <p:cNvSpPr/>
            <p:nvPr/>
          </p:nvSpPr>
          <p:spPr>
            <a:xfrm>
              <a:off x="1739533" y="508585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a:t>2</a:t>
              </a:r>
            </a:p>
          </p:txBody>
        </p:sp>
        <p:sp>
          <p:nvSpPr>
            <p:cNvPr id="141" name="Rectangle 140"/>
            <p:cNvSpPr/>
            <p:nvPr/>
          </p:nvSpPr>
          <p:spPr>
            <a:xfrm>
              <a:off x="1142809" y="5085853"/>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800" dirty="0"/>
                <a:t>U</a:t>
              </a:r>
            </a:p>
          </p:txBody>
        </p:sp>
      </p:grpSp>
      <p:grpSp>
        <p:nvGrpSpPr>
          <p:cNvPr id="142" name="Group 141"/>
          <p:cNvGrpSpPr/>
          <p:nvPr/>
        </p:nvGrpSpPr>
        <p:grpSpPr>
          <a:xfrm>
            <a:off x="428084" y="5071690"/>
            <a:ext cx="1246620" cy="305830"/>
            <a:chOff x="570778" y="5619253"/>
            <a:chExt cx="1662160" cy="407773"/>
          </a:xfrm>
        </p:grpSpPr>
        <p:sp>
          <p:nvSpPr>
            <p:cNvPr id="143" name="Rectangle 142"/>
            <p:cNvSpPr/>
            <p:nvPr/>
          </p:nvSpPr>
          <p:spPr>
            <a:xfrm>
              <a:off x="570778" y="561925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1800" dirty="0"/>
                <a:t>B</a:t>
              </a:r>
            </a:p>
          </p:txBody>
        </p:sp>
        <p:sp>
          <p:nvSpPr>
            <p:cNvPr id="144" name="Rectangle 143"/>
            <p:cNvSpPr/>
            <p:nvPr/>
          </p:nvSpPr>
          <p:spPr>
            <a:xfrm>
              <a:off x="1739533" y="561925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a:t>6</a:t>
              </a:r>
            </a:p>
          </p:txBody>
        </p:sp>
        <p:sp>
          <p:nvSpPr>
            <p:cNvPr id="145" name="Rectangle 144"/>
            <p:cNvSpPr/>
            <p:nvPr/>
          </p:nvSpPr>
          <p:spPr>
            <a:xfrm>
              <a:off x="1142809" y="5619253"/>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800" dirty="0"/>
                <a:t>V</a:t>
              </a:r>
            </a:p>
          </p:txBody>
        </p:sp>
      </p:grpSp>
      <p:grpSp>
        <p:nvGrpSpPr>
          <p:cNvPr id="146" name="Group 145"/>
          <p:cNvGrpSpPr/>
          <p:nvPr/>
        </p:nvGrpSpPr>
        <p:grpSpPr>
          <a:xfrm>
            <a:off x="428084" y="5471740"/>
            <a:ext cx="1246620" cy="305830"/>
            <a:chOff x="570778" y="6152653"/>
            <a:chExt cx="1662160" cy="407773"/>
          </a:xfrm>
        </p:grpSpPr>
        <p:sp>
          <p:nvSpPr>
            <p:cNvPr id="147" name="Rectangle 146"/>
            <p:cNvSpPr/>
            <p:nvPr/>
          </p:nvSpPr>
          <p:spPr>
            <a:xfrm>
              <a:off x="570778" y="615265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1800" dirty="0"/>
                <a:t>D</a:t>
              </a:r>
            </a:p>
          </p:txBody>
        </p:sp>
        <p:sp>
          <p:nvSpPr>
            <p:cNvPr id="148" name="Rectangle 147"/>
            <p:cNvSpPr/>
            <p:nvPr/>
          </p:nvSpPr>
          <p:spPr>
            <a:xfrm>
              <a:off x="1739533" y="615265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a:t>5</a:t>
              </a:r>
            </a:p>
          </p:txBody>
        </p:sp>
        <p:sp>
          <p:nvSpPr>
            <p:cNvPr id="149" name="Rectangle 148"/>
            <p:cNvSpPr/>
            <p:nvPr/>
          </p:nvSpPr>
          <p:spPr>
            <a:xfrm>
              <a:off x="1142809" y="6152653"/>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800" dirty="0"/>
                <a:t>U</a:t>
              </a:r>
            </a:p>
          </p:txBody>
        </p:sp>
      </p:grpSp>
      <p:grpSp>
        <p:nvGrpSpPr>
          <p:cNvPr id="150" name="Group 149"/>
          <p:cNvGrpSpPr/>
          <p:nvPr/>
        </p:nvGrpSpPr>
        <p:grpSpPr>
          <a:xfrm>
            <a:off x="428084" y="2271340"/>
            <a:ext cx="1246620" cy="305830"/>
            <a:chOff x="570778" y="1885453"/>
            <a:chExt cx="1662160" cy="407773"/>
          </a:xfrm>
        </p:grpSpPr>
        <p:sp>
          <p:nvSpPr>
            <p:cNvPr id="151" name="Rectangle 150"/>
            <p:cNvSpPr/>
            <p:nvPr/>
          </p:nvSpPr>
          <p:spPr>
            <a:xfrm>
              <a:off x="570778" y="188545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1800" dirty="0"/>
                <a:t>A</a:t>
              </a:r>
            </a:p>
          </p:txBody>
        </p:sp>
        <p:sp>
          <p:nvSpPr>
            <p:cNvPr id="152" name="Rectangle 151"/>
            <p:cNvSpPr/>
            <p:nvPr/>
          </p:nvSpPr>
          <p:spPr>
            <a:xfrm>
              <a:off x="1739533" y="188545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a:t>3</a:t>
              </a:r>
            </a:p>
          </p:txBody>
        </p:sp>
        <p:sp>
          <p:nvSpPr>
            <p:cNvPr id="153" name="Rectangle 152"/>
            <p:cNvSpPr/>
            <p:nvPr/>
          </p:nvSpPr>
          <p:spPr>
            <a:xfrm>
              <a:off x="1142809" y="1885453"/>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800" dirty="0"/>
                <a:t>U</a:t>
              </a:r>
            </a:p>
          </p:txBody>
        </p:sp>
      </p:grpSp>
    </p:spTree>
    <p:extLst>
      <p:ext uri="{BB962C8B-B14F-4D97-AF65-F5344CB8AC3E}">
        <p14:creationId xmlns:p14="http://schemas.microsoft.com/office/powerpoint/2010/main" val="2491852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7786" y="930184"/>
            <a:ext cx="8101013" cy="994172"/>
          </a:xfrm>
        </p:spPr>
        <p:txBody>
          <a:bodyPr/>
          <a:lstStyle/>
          <a:p>
            <a:r>
              <a:rPr lang="en-US" dirty="0"/>
              <a:t>Manipulating Granularity</a:t>
            </a:r>
            <a:r>
              <a:rPr lang="en-US"/>
              <a:t>: Pivot </a:t>
            </a:r>
            <a:endParaRPr lang="en-US" dirty="0"/>
          </a:p>
        </p:txBody>
      </p:sp>
      <p:sp>
        <p:nvSpPr>
          <p:cNvPr id="43" name="TextBox 42"/>
          <p:cNvSpPr txBox="1"/>
          <p:nvPr/>
        </p:nvSpPr>
        <p:spPr>
          <a:xfrm>
            <a:off x="404560" y="1770880"/>
            <a:ext cx="417102" cy="415498"/>
          </a:xfrm>
          <a:prstGeom prst="rect">
            <a:avLst/>
          </a:prstGeom>
        </p:spPr>
        <p:txBody>
          <a:bodyPr wrap="none" rtlCol="0">
            <a:spAutoFit/>
          </a:bodyPr>
          <a:lstStyle/>
          <a:p>
            <a:pPr algn="ctr"/>
            <a:r>
              <a:rPr lang="en-US" sz="1050" dirty="0"/>
              <a:t>Key</a:t>
            </a:r>
            <a:br>
              <a:rPr lang="en-US" sz="1050" dirty="0"/>
            </a:br>
            <a:r>
              <a:rPr lang="en-US" sz="1050" dirty="0"/>
              <a:t>R</a:t>
            </a:r>
          </a:p>
        </p:txBody>
      </p:sp>
      <p:sp>
        <p:nvSpPr>
          <p:cNvPr id="44" name="TextBox 43"/>
          <p:cNvSpPr txBox="1"/>
          <p:nvPr/>
        </p:nvSpPr>
        <p:spPr>
          <a:xfrm>
            <a:off x="1254676" y="1978630"/>
            <a:ext cx="470000" cy="253916"/>
          </a:xfrm>
          <a:prstGeom prst="rect">
            <a:avLst/>
          </a:prstGeom>
        </p:spPr>
        <p:txBody>
          <a:bodyPr wrap="none" rtlCol="0">
            <a:spAutoFit/>
          </a:bodyPr>
          <a:lstStyle/>
          <a:p>
            <a:pPr algn="ctr"/>
            <a:r>
              <a:rPr lang="en-US" sz="1050"/>
              <a:t>Data</a:t>
            </a:r>
          </a:p>
        </p:txBody>
      </p:sp>
      <p:grpSp>
        <p:nvGrpSpPr>
          <p:cNvPr id="11" name="Group 10"/>
          <p:cNvGrpSpPr/>
          <p:nvPr/>
        </p:nvGrpSpPr>
        <p:grpSpPr>
          <a:xfrm>
            <a:off x="428084" y="2671390"/>
            <a:ext cx="1246620" cy="305830"/>
            <a:chOff x="570778" y="2418853"/>
            <a:chExt cx="1662160" cy="407773"/>
          </a:xfrm>
        </p:grpSpPr>
        <p:sp>
          <p:nvSpPr>
            <p:cNvPr id="17" name="Rectangle 16"/>
            <p:cNvSpPr/>
            <p:nvPr/>
          </p:nvSpPr>
          <p:spPr>
            <a:xfrm>
              <a:off x="570778" y="241885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1800" dirty="0"/>
                <a:t>B</a:t>
              </a:r>
            </a:p>
          </p:txBody>
        </p:sp>
        <p:sp>
          <p:nvSpPr>
            <p:cNvPr id="18" name="Rectangle 17"/>
            <p:cNvSpPr/>
            <p:nvPr/>
          </p:nvSpPr>
          <p:spPr>
            <a:xfrm>
              <a:off x="1739533" y="241885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a:t>1</a:t>
              </a:r>
            </a:p>
          </p:txBody>
        </p:sp>
        <p:sp>
          <p:nvSpPr>
            <p:cNvPr id="72" name="Rectangle 71"/>
            <p:cNvSpPr/>
            <p:nvPr/>
          </p:nvSpPr>
          <p:spPr>
            <a:xfrm>
              <a:off x="1142809" y="2418853"/>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800" dirty="0"/>
                <a:t>V</a:t>
              </a:r>
            </a:p>
          </p:txBody>
        </p:sp>
      </p:grpSp>
      <p:grpSp>
        <p:nvGrpSpPr>
          <p:cNvPr id="10" name="Group 9"/>
          <p:cNvGrpSpPr/>
          <p:nvPr/>
        </p:nvGrpSpPr>
        <p:grpSpPr>
          <a:xfrm>
            <a:off x="428084" y="3071440"/>
            <a:ext cx="1246620" cy="305830"/>
            <a:chOff x="570778" y="2952253"/>
            <a:chExt cx="1662160" cy="407773"/>
          </a:xfrm>
        </p:grpSpPr>
        <p:sp>
          <p:nvSpPr>
            <p:cNvPr id="19" name="Rectangle 18"/>
            <p:cNvSpPr/>
            <p:nvPr/>
          </p:nvSpPr>
          <p:spPr>
            <a:xfrm>
              <a:off x="570778" y="295225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1800" dirty="0"/>
                <a:t>C</a:t>
              </a:r>
            </a:p>
          </p:txBody>
        </p:sp>
        <p:sp>
          <p:nvSpPr>
            <p:cNvPr id="20" name="Rectangle 19"/>
            <p:cNvSpPr/>
            <p:nvPr/>
          </p:nvSpPr>
          <p:spPr>
            <a:xfrm>
              <a:off x="1739533" y="295225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a:t>4</a:t>
              </a:r>
            </a:p>
          </p:txBody>
        </p:sp>
        <p:sp>
          <p:nvSpPr>
            <p:cNvPr id="73" name="Rectangle 72"/>
            <p:cNvSpPr/>
            <p:nvPr/>
          </p:nvSpPr>
          <p:spPr>
            <a:xfrm>
              <a:off x="1142809" y="2952253"/>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800" dirty="0"/>
                <a:t>U</a:t>
              </a:r>
            </a:p>
          </p:txBody>
        </p:sp>
      </p:grpSp>
      <p:grpSp>
        <p:nvGrpSpPr>
          <p:cNvPr id="9" name="Group 8"/>
          <p:cNvGrpSpPr/>
          <p:nvPr/>
        </p:nvGrpSpPr>
        <p:grpSpPr>
          <a:xfrm>
            <a:off x="428084" y="3471490"/>
            <a:ext cx="1246620" cy="305830"/>
            <a:chOff x="570778" y="3485653"/>
            <a:chExt cx="1662160" cy="407773"/>
          </a:xfrm>
        </p:grpSpPr>
        <p:sp>
          <p:nvSpPr>
            <p:cNvPr id="21" name="Rectangle 20"/>
            <p:cNvSpPr/>
            <p:nvPr/>
          </p:nvSpPr>
          <p:spPr>
            <a:xfrm>
              <a:off x="570778" y="348565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1800" dirty="0"/>
                <a:t>A</a:t>
              </a:r>
            </a:p>
          </p:txBody>
        </p:sp>
        <p:sp>
          <p:nvSpPr>
            <p:cNvPr id="22" name="Rectangle 21"/>
            <p:cNvSpPr/>
            <p:nvPr/>
          </p:nvSpPr>
          <p:spPr>
            <a:xfrm>
              <a:off x="1739533" y="348565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a:t>1</a:t>
              </a:r>
            </a:p>
          </p:txBody>
        </p:sp>
        <p:sp>
          <p:nvSpPr>
            <p:cNvPr id="74" name="Rectangle 73"/>
            <p:cNvSpPr/>
            <p:nvPr/>
          </p:nvSpPr>
          <p:spPr>
            <a:xfrm>
              <a:off x="1142809" y="3485653"/>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800" dirty="0"/>
                <a:t>V</a:t>
              </a:r>
            </a:p>
          </p:txBody>
        </p:sp>
      </p:grpSp>
      <p:grpSp>
        <p:nvGrpSpPr>
          <p:cNvPr id="8" name="Group 7"/>
          <p:cNvGrpSpPr/>
          <p:nvPr/>
        </p:nvGrpSpPr>
        <p:grpSpPr>
          <a:xfrm>
            <a:off x="428084" y="3871540"/>
            <a:ext cx="1246620" cy="305830"/>
            <a:chOff x="570778" y="4019053"/>
            <a:chExt cx="1662160" cy="407773"/>
          </a:xfrm>
        </p:grpSpPr>
        <p:sp>
          <p:nvSpPr>
            <p:cNvPr id="23" name="Rectangle 22"/>
            <p:cNvSpPr/>
            <p:nvPr/>
          </p:nvSpPr>
          <p:spPr>
            <a:xfrm>
              <a:off x="570778" y="401905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1800" dirty="0"/>
                <a:t>B</a:t>
              </a:r>
            </a:p>
          </p:txBody>
        </p:sp>
        <p:sp>
          <p:nvSpPr>
            <p:cNvPr id="24" name="Rectangle 23"/>
            <p:cNvSpPr/>
            <p:nvPr/>
          </p:nvSpPr>
          <p:spPr>
            <a:xfrm>
              <a:off x="1739533" y="401905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a:t>5</a:t>
              </a:r>
            </a:p>
          </p:txBody>
        </p:sp>
        <p:sp>
          <p:nvSpPr>
            <p:cNvPr id="75" name="Rectangle 74"/>
            <p:cNvSpPr/>
            <p:nvPr/>
          </p:nvSpPr>
          <p:spPr>
            <a:xfrm>
              <a:off x="1142809" y="4019053"/>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800" dirty="0"/>
                <a:t>U</a:t>
              </a:r>
            </a:p>
          </p:txBody>
        </p:sp>
      </p:grpSp>
      <p:grpSp>
        <p:nvGrpSpPr>
          <p:cNvPr id="7" name="Group 6"/>
          <p:cNvGrpSpPr/>
          <p:nvPr/>
        </p:nvGrpSpPr>
        <p:grpSpPr>
          <a:xfrm>
            <a:off x="418823" y="4282737"/>
            <a:ext cx="1246620" cy="305830"/>
            <a:chOff x="570778" y="4552453"/>
            <a:chExt cx="1662160" cy="407773"/>
          </a:xfrm>
        </p:grpSpPr>
        <p:sp>
          <p:nvSpPr>
            <p:cNvPr id="25" name="Rectangle 24"/>
            <p:cNvSpPr/>
            <p:nvPr/>
          </p:nvSpPr>
          <p:spPr>
            <a:xfrm>
              <a:off x="570778" y="455245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1800" dirty="0"/>
                <a:t>C</a:t>
              </a:r>
            </a:p>
          </p:txBody>
        </p:sp>
        <p:sp>
          <p:nvSpPr>
            <p:cNvPr id="26" name="Rectangle 25"/>
            <p:cNvSpPr/>
            <p:nvPr/>
          </p:nvSpPr>
          <p:spPr>
            <a:xfrm>
              <a:off x="1739533" y="455245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a:t>9</a:t>
              </a:r>
            </a:p>
          </p:txBody>
        </p:sp>
        <p:sp>
          <p:nvSpPr>
            <p:cNvPr id="76" name="Rectangle 75"/>
            <p:cNvSpPr/>
            <p:nvPr/>
          </p:nvSpPr>
          <p:spPr>
            <a:xfrm>
              <a:off x="1142809" y="4552453"/>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800" dirty="0"/>
                <a:t>V</a:t>
              </a:r>
            </a:p>
          </p:txBody>
        </p:sp>
      </p:grpSp>
      <p:grpSp>
        <p:nvGrpSpPr>
          <p:cNvPr id="6" name="Group 5"/>
          <p:cNvGrpSpPr/>
          <p:nvPr/>
        </p:nvGrpSpPr>
        <p:grpSpPr>
          <a:xfrm>
            <a:off x="428084" y="4671640"/>
            <a:ext cx="1246620" cy="305830"/>
            <a:chOff x="570778" y="5085853"/>
            <a:chExt cx="1662160" cy="407773"/>
          </a:xfrm>
        </p:grpSpPr>
        <p:sp>
          <p:nvSpPr>
            <p:cNvPr id="34" name="Rectangle 33"/>
            <p:cNvSpPr/>
            <p:nvPr/>
          </p:nvSpPr>
          <p:spPr>
            <a:xfrm>
              <a:off x="570778" y="508585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1800" dirty="0"/>
                <a:t>A</a:t>
              </a:r>
            </a:p>
          </p:txBody>
        </p:sp>
        <p:sp>
          <p:nvSpPr>
            <p:cNvPr id="35" name="Rectangle 34"/>
            <p:cNvSpPr/>
            <p:nvPr/>
          </p:nvSpPr>
          <p:spPr>
            <a:xfrm>
              <a:off x="1739533" y="508585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a:t>2</a:t>
              </a:r>
            </a:p>
          </p:txBody>
        </p:sp>
        <p:sp>
          <p:nvSpPr>
            <p:cNvPr id="77" name="Rectangle 76"/>
            <p:cNvSpPr/>
            <p:nvPr/>
          </p:nvSpPr>
          <p:spPr>
            <a:xfrm>
              <a:off x="1142809" y="5085853"/>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800" dirty="0"/>
                <a:t>U</a:t>
              </a:r>
            </a:p>
          </p:txBody>
        </p:sp>
      </p:grpSp>
      <p:grpSp>
        <p:nvGrpSpPr>
          <p:cNvPr id="5" name="Group 4"/>
          <p:cNvGrpSpPr/>
          <p:nvPr/>
        </p:nvGrpSpPr>
        <p:grpSpPr>
          <a:xfrm>
            <a:off x="428084" y="5071690"/>
            <a:ext cx="1246620" cy="305830"/>
            <a:chOff x="570778" y="5619253"/>
            <a:chExt cx="1662160" cy="407773"/>
          </a:xfrm>
        </p:grpSpPr>
        <p:sp>
          <p:nvSpPr>
            <p:cNvPr id="37" name="Rectangle 36"/>
            <p:cNvSpPr/>
            <p:nvPr/>
          </p:nvSpPr>
          <p:spPr>
            <a:xfrm>
              <a:off x="570778" y="561925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1800" dirty="0"/>
                <a:t>B</a:t>
              </a:r>
            </a:p>
          </p:txBody>
        </p:sp>
        <p:sp>
          <p:nvSpPr>
            <p:cNvPr id="38" name="Rectangle 37"/>
            <p:cNvSpPr/>
            <p:nvPr/>
          </p:nvSpPr>
          <p:spPr>
            <a:xfrm>
              <a:off x="1739533" y="561925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a:t>6</a:t>
              </a:r>
            </a:p>
          </p:txBody>
        </p:sp>
        <p:sp>
          <p:nvSpPr>
            <p:cNvPr id="78" name="Rectangle 77"/>
            <p:cNvSpPr/>
            <p:nvPr/>
          </p:nvSpPr>
          <p:spPr>
            <a:xfrm>
              <a:off x="1142809" y="5619253"/>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800" dirty="0"/>
                <a:t>V</a:t>
              </a:r>
            </a:p>
          </p:txBody>
        </p:sp>
      </p:grpSp>
      <p:grpSp>
        <p:nvGrpSpPr>
          <p:cNvPr id="4" name="Group 3"/>
          <p:cNvGrpSpPr/>
          <p:nvPr/>
        </p:nvGrpSpPr>
        <p:grpSpPr>
          <a:xfrm>
            <a:off x="428084" y="5471740"/>
            <a:ext cx="1246620" cy="305830"/>
            <a:chOff x="570778" y="6152653"/>
            <a:chExt cx="1662160" cy="407773"/>
          </a:xfrm>
        </p:grpSpPr>
        <p:sp>
          <p:nvSpPr>
            <p:cNvPr id="40" name="Rectangle 39"/>
            <p:cNvSpPr/>
            <p:nvPr/>
          </p:nvSpPr>
          <p:spPr>
            <a:xfrm>
              <a:off x="570778" y="615265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1800" dirty="0"/>
                <a:t>D</a:t>
              </a:r>
            </a:p>
          </p:txBody>
        </p:sp>
        <p:sp>
          <p:nvSpPr>
            <p:cNvPr id="41" name="Rectangle 40"/>
            <p:cNvSpPr/>
            <p:nvPr/>
          </p:nvSpPr>
          <p:spPr>
            <a:xfrm>
              <a:off x="1739533" y="615265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a:t>5</a:t>
              </a:r>
            </a:p>
          </p:txBody>
        </p:sp>
        <p:sp>
          <p:nvSpPr>
            <p:cNvPr id="79" name="Rectangle 78"/>
            <p:cNvSpPr/>
            <p:nvPr/>
          </p:nvSpPr>
          <p:spPr>
            <a:xfrm>
              <a:off x="1142809" y="6152653"/>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800" dirty="0"/>
                <a:t>U</a:t>
              </a:r>
            </a:p>
          </p:txBody>
        </p:sp>
      </p:grpSp>
      <p:sp>
        <p:nvSpPr>
          <p:cNvPr id="80" name="TextBox 79"/>
          <p:cNvSpPr txBox="1"/>
          <p:nvPr/>
        </p:nvSpPr>
        <p:spPr>
          <a:xfrm>
            <a:off x="833583" y="1770880"/>
            <a:ext cx="417102" cy="415498"/>
          </a:xfrm>
          <a:prstGeom prst="rect">
            <a:avLst/>
          </a:prstGeom>
        </p:spPr>
        <p:txBody>
          <a:bodyPr wrap="none" rtlCol="0">
            <a:spAutoFit/>
          </a:bodyPr>
          <a:lstStyle/>
          <a:p>
            <a:pPr algn="ctr"/>
            <a:r>
              <a:rPr lang="en-US" sz="1050" dirty="0"/>
              <a:t>Key</a:t>
            </a:r>
          </a:p>
          <a:p>
            <a:pPr algn="ctr"/>
            <a:r>
              <a:rPr lang="en-US" sz="1050" dirty="0"/>
              <a:t>C</a:t>
            </a:r>
          </a:p>
        </p:txBody>
      </p:sp>
      <p:grpSp>
        <p:nvGrpSpPr>
          <p:cNvPr id="12" name="Group 11"/>
          <p:cNvGrpSpPr/>
          <p:nvPr/>
        </p:nvGrpSpPr>
        <p:grpSpPr>
          <a:xfrm>
            <a:off x="428084" y="2271340"/>
            <a:ext cx="1246620" cy="305830"/>
            <a:chOff x="570778" y="1885453"/>
            <a:chExt cx="1662160" cy="407773"/>
          </a:xfrm>
        </p:grpSpPr>
        <p:sp>
          <p:nvSpPr>
            <p:cNvPr id="46" name="Rectangle 45"/>
            <p:cNvSpPr/>
            <p:nvPr/>
          </p:nvSpPr>
          <p:spPr>
            <a:xfrm>
              <a:off x="570778" y="188545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1800" dirty="0"/>
                <a:t>A</a:t>
              </a:r>
            </a:p>
          </p:txBody>
        </p:sp>
        <p:sp>
          <p:nvSpPr>
            <p:cNvPr id="47" name="Rectangle 46"/>
            <p:cNvSpPr/>
            <p:nvPr/>
          </p:nvSpPr>
          <p:spPr>
            <a:xfrm>
              <a:off x="1739533" y="188545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a:t>3</a:t>
              </a:r>
            </a:p>
          </p:txBody>
        </p:sp>
        <p:sp>
          <p:nvSpPr>
            <p:cNvPr id="81" name="Rectangle 80"/>
            <p:cNvSpPr/>
            <p:nvPr/>
          </p:nvSpPr>
          <p:spPr>
            <a:xfrm>
              <a:off x="1142809" y="1885453"/>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800" dirty="0"/>
                <a:t>U</a:t>
              </a:r>
            </a:p>
          </p:txBody>
        </p:sp>
      </p:grpSp>
      <p:grpSp>
        <p:nvGrpSpPr>
          <p:cNvPr id="29" name="Group 28"/>
          <p:cNvGrpSpPr/>
          <p:nvPr/>
        </p:nvGrpSpPr>
        <p:grpSpPr>
          <a:xfrm>
            <a:off x="2853505" y="4516719"/>
            <a:ext cx="1246620" cy="305830"/>
            <a:chOff x="3804673" y="4879292"/>
            <a:chExt cx="1662160" cy="407773"/>
          </a:xfrm>
        </p:grpSpPr>
        <p:sp>
          <p:nvSpPr>
            <p:cNvPr id="123" name="Rectangle 122"/>
            <p:cNvSpPr/>
            <p:nvPr/>
          </p:nvSpPr>
          <p:spPr>
            <a:xfrm>
              <a:off x="3804673" y="4879292"/>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1800" dirty="0"/>
                <a:t>C</a:t>
              </a:r>
            </a:p>
          </p:txBody>
        </p:sp>
        <p:sp>
          <p:nvSpPr>
            <p:cNvPr id="124" name="Rectangle 123"/>
            <p:cNvSpPr/>
            <p:nvPr/>
          </p:nvSpPr>
          <p:spPr>
            <a:xfrm>
              <a:off x="4973428" y="4879292"/>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a:t>4</a:t>
              </a:r>
            </a:p>
          </p:txBody>
        </p:sp>
        <p:sp>
          <p:nvSpPr>
            <p:cNvPr id="125" name="Rectangle 124"/>
            <p:cNvSpPr/>
            <p:nvPr/>
          </p:nvSpPr>
          <p:spPr>
            <a:xfrm>
              <a:off x="4376704" y="4879292"/>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800" dirty="0"/>
                <a:t>U</a:t>
              </a:r>
            </a:p>
          </p:txBody>
        </p:sp>
      </p:grpSp>
      <p:grpSp>
        <p:nvGrpSpPr>
          <p:cNvPr id="27" name="Group 26"/>
          <p:cNvGrpSpPr/>
          <p:nvPr/>
        </p:nvGrpSpPr>
        <p:grpSpPr>
          <a:xfrm>
            <a:off x="2853505" y="2691263"/>
            <a:ext cx="1246620" cy="305830"/>
            <a:chOff x="3804673" y="2445350"/>
            <a:chExt cx="1662160" cy="407773"/>
          </a:xfrm>
        </p:grpSpPr>
        <p:sp>
          <p:nvSpPr>
            <p:cNvPr id="127" name="Rectangle 126"/>
            <p:cNvSpPr/>
            <p:nvPr/>
          </p:nvSpPr>
          <p:spPr>
            <a:xfrm>
              <a:off x="3804673" y="2445350"/>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1800" dirty="0"/>
                <a:t>A</a:t>
              </a:r>
            </a:p>
          </p:txBody>
        </p:sp>
        <p:sp>
          <p:nvSpPr>
            <p:cNvPr id="128" name="Rectangle 127"/>
            <p:cNvSpPr/>
            <p:nvPr/>
          </p:nvSpPr>
          <p:spPr>
            <a:xfrm>
              <a:off x="4973428" y="2445350"/>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a:t>1</a:t>
              </a:r>
            </a:p>
          </p:txBody>
        </p:sp>
        <p:sp>
          <p:nvSpPr>
            <p:cNvPr id="129" name="Rectangle 128"/>
            <p:cNvSpPr/>
            <p:nvPr/>
          </p:nvSpPr>
          <p:spPr>
            <a:xfrm>
              <a:off x="4376704" y="2445350"/>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800" dirty="0"/>
                <a:t>V</a:t>
              </a:r>
            </a:p>
          </p:txBody>
        </p:sp>
      </p:grpSp>
      <p:grpSp>
        <p:nvGrpSpPr>
          <p:cNvPr id="28" name="Group 27"/>
          <p:cNvGrpSpPr/>
          <p:nvPr/>
        </p:nvGrpSpPr>
        <p:grpSpPr>
          <a:xfrm>
            <a:off x="2853505" y="3180750"/>
            <a:ext cx="1246620" cy="305830"/>
            <a:chOff x="3804673" y="3097999"/>
            <a:chExt cx="1662160" cy="407773"/>
          </a:xfrm>
        </p:grpSpPr>
        <p:sp>
          <p:nvSpPr>
            <p:cNvPr id="131" name="Rectangle 130"/>
            <p:cNvSpPr/>
            <p:nvPr/>
          </p:nvSpPr>
          <p:spPr>
            <a:xfrm>
              <a:off x="3804673" y="3097999"/>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1800" dirty="0"/>
                <a:t>B</a:t>
              </a:r>
            </a:p>
          </p:txBody>
        </p:sp>
        <p:sp>
          <p:nvSpPr>
            <p:cNvPr id="132" name="Rectangle 131"/>
            <p:cNvSpPr/>
            <p:nvPr/>
          </p:nvSpPr>
          <p:spPr>
            <a:xfrm>
              <a:off x="4973428" y="3097999"/>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a:t>5</a:t>
              </a:r>
            </a:p>
          </p:txBody>
        </p:sp>
        <p:sp>
          <p:nvSpPr>
            <p:cNvPr id="133" name="Rectangle 132"/>
            <p:cNvSpPr/>
            <p:nvPr/>
          </p:nvSpPr>
          <p:spPr>
            <a:xfrm>
              <a:off x="4376704" y="3097999"/>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800" dirty="0"/>
                <a:t>U</a:t>
              </a:r>
            </a:p>
          </p:txBody>
        </p:sp>
      </p:grpSp>
      <p:grpSp>
        <p:nvGrpSpPr>
          <p:cNvPr id="30" name="Group 29"/>
          <p:cNvGrpSpPr/>
          <p:nvPr/>
        </p:nvGrpSpPr>
        <p:grpSpPr>
          <a:xfrm>
            <a:off x="2853505" y="5006206"/>
            <a:ext cx="1246620" cy="305830"/>
            <a:chOff x="3804673" y="5531941"/>
            <a:chExt cx="1662160" cy="407773"/>
          </a:xfrm>
        </p:grpSpPr>
        <p:sp>
          <p:nvSpPr>
            <p:cNvPr id="135" name="Rectangle 134"/>
            <p:cNvSpPr/>
            <p:nvPr/>
          </p:nvSpPr>
          <p:spPr>
            <a:xfrm>
              <a:off x="3804673" y="5531941"/>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1800" dirty="0"/>
                <a:t>C</a:t>
              </a:r>
            </a:p>
          </p:txBody>
        </p:sp>
        <p:sp>
          <p:nvSpPr>
            <p:cNvPr id="136" name="Rectangle 135"/>
            <p:cNvSpPr/>
            <p:nvPr/>
          </p:nvSpPr>
          <p:spPr>
            <a:xfrm>
              <a:off x="4973428" y="5531941"/>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a:t>9</a:t>
              </a:r>
            </a:p>
          </p:txBody>
        </p:sp>
        <p:sp>
          <p:nvSpPr>
            <p:cNvPr id="137" name="Rectangle 136"/>
            <p:cNvSpPr/>
            <p:nvPr/>
          </p:nvSpPr>
          <p:spPr>
            <a:xfrm>
              <a:off x="4376704" y="5531941"/>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800" dirty="0"/>
                <a:t>V</a:t>
              </a:r>
            </a:p>
          </p:txBody>
        </p:sp>
      </p:grpSp>
      <p:grpSp>
        <p:nvGrpSpPr>
          <p:cNvPr id="118" name="Group 117"/>
          <p:cNvGrpSpPr/>
          <p:nvPr/>
        </p:nvGrpSpPr>
        <p:grpSpPr>
          <a:xfrm>
            <a:off x="2853505" y="3670236"/>
            <a:ext cx="1246620" cy="305830"/>
            <a:chOff x="570778" y="2418853"/>
            <a:chExt cx="1662160" cy="407773"/>
          </a:xfrm>
        </p:grpSpPr>
        <p:sp>
          <p:nvSpPr>
            <p:cNvPr id="119" name="Rectangle 118"/>
            <p:cNvSpPr/>
            <p:nvPr/>
          </p:nvSpPr>
          <p:spPr>
            <a:xfrm>
              <a:off x="570778" y="241885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1800" dirty="0"/>
                <a:t>B</a:t>
              </a:r>
            </a:p>
          </p:txBody>
        </p:sp>
        <p:sp>
          <p:nvSpPr>
            <p:cNvPr id="120" name="Rectangle 119"/>
            <p:cNvSpPr/>
            <p:nvPr/>
          </p:nvSpPr>
          <p:spPr>
            <a:xfrm>
              <a:off x="1739533" y="241885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a:t>1</a:t>
              </a:r>
            </a:p>
          </p:txBody>
        </p:sp>
        <p:sp>
          <p:nvSpPr>
            <p:cNvPr id="121" name="Rectangle 120"/>
            <p:cNvSpPr/>
            <p:nvPr/>
          </p:nvSpPr>
          <p:spPr>
            <a:xfrm>
              <a:off x="1142809" y="2418853"/>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800" dirty="0"/>
                <a:t>V</a:t>
              </a:r>
            </a:p>
          </p:txBody>
        </p:sp>
      </p:grpSp>
      <p:grpSp>
        <p:nvGrpSpPr>
          <p:cNvPr id="142" name="Group 141"/>
          <p:cNvGrpSpPr/>
          <p:nvPr/>
        </p:nvGrpSpPr>
        <p:grpSpPr>
          <a:xfrm>
            <a:off x="2853505" y="4027233"/>
            <a:ext cx="1246620" cy="305830"/>
            <a:chOff x="570778" y="5619253"/>
            <a:chExt cx="1662160" cy="407773"/>
          </a:xfrm>
        </p:grpSpPr>
        <p:sp>
          <p:nvSpPr>
            <p:cNvPr id="143" name="Rectangle 142"/>
            <p:cNvSpPr/>
            <p:nvPr/>
          </p:nvSpPr>
          <p:spPr>
            <a:xfrm>
              <a:off x="570778" y="561925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1800" dirty="0"/>
                <a:t>B</a:t>
              </a:r>
            </a:p>
          </p:txBody>
        </p:sp>
        <p:sp>
          <p:nvSpPr>
            <p:cNvPr id="144" name="Rectangle 143"/>
            <p:cNvSpPr/>
            <p:nvPr/>
          </p:nvSpPr>
          <p:spPr>
            <a:xfrm>
              <a:off x="1739533" y="561925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a:t>6</a:t>
              </a:r>
            </a:p>
          </p:txBody>
        </p:sp>
        <p:sp>
          <p:nvSpPr>
            <p:cNvPr id="145" name="Rectangle 144"/>
            <p:cNvSpPr/>
            <p:nvPr/>
          </p:nvSpPr>
          <p:spPr>
            <a:xfrm>
              <a:off x="1142809" y="5619253"/>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800" dirty="0"/>
                <a:t>V</a:t>
              </a:r>
            </a:p>
          </p:txBody>
        </p:sp>
      </p:grpSp>
      <p:grpSp>
        <p:nvGrpSpPr>
          <p:cNvPr id="31" name="Group 30"/>
          <p:cNvGrpSpPr/>
          <p:nvPr/>
        </p:nvGrpSpPr>
        <p:grpSpPr>
          <a:xfrm>
            <a:off x="2853505" y="5495694"/>
            <a:ext cx="1246620" cy="305830"/>
            <a:chOff x="3804673" y="6184592"/>
            <a:chExt cx="1662160" cy="407773"/>
          </a:xfrm>
        </p:grpSpPr>
        <p:sp>
          <p:nvSpPr>
            <p:cNvPr id="147" name="Rectangle 146"/>
            <p:cNvSpPr/>
            <p:nvPr/>
          </p:nvSpPr>
          <p:spPr>
            <a:xfrm>
              <a:off x="3804673" y="6184592"/>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1800" dirty="0"/>
                <a:t>D</a:t>
              </a:r>
            </a:p>
          </p:txBody>
        </p:sp>
        <p:sp>
          <p:nvSpPr>
            <p:cNvPr id="148" name="Rectangle 147"/>
            <p:cNvSpPr/>
            <p:nvPr/>
          </p:nvSpPr>
          <p:spPr>
            <a:xfrm>
              <a:off x="4973428" y="6184592"/>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a:t>5</a:t>
              </a:r>
            </a:p>
          </p:txBody>
        </p:sp>
        <p:sp>
          <p:nvSpPr>
            <p:cNvPr id="149" name="Rectangle 148"/>
            <p:cNvSpPr/>
            <p:nvPr/>
          </p:nvSpPr>
          <p:spPr>
            <a:xfrm>
              <a:off x="4376704" y="6184592"/>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800" dirty="0"/>
                <a:t>U</a:t>
              </a:r>
            </a:p>
          </p:txBody>
        </p:sp>
      </p:grpSp>
      <p:grpSp>
        <p:nvGrpSpPr>
          <p:cNvPr id="138" name="Group 137"/>
          <p:cNvGrpSpPr/>
          <p:nvPr/>
        </p:nvGrpSpPr>
        <p:grpSpPr>
          <a:xfrm>
            <a:off x="2853505" y="2201776"/>
            <a:ext cx="1246620" cy="305830"/>
            <a:chOff x="570778" y="5085853"/>
            <a:chExt cx="1662160" cy="407773"/>
          </a:xfrm>
        </p:grpSpPr>
        <p:sp>
          <p:nvSpPr>
            <p:cNvPr id="139" name="Rectangle 138"/>
            <p:cNvSpPr/>
            <p:nvPr/>
          </p:nvSpPr>
          <p:spPr>
            <a:xfrm>
              <a:off x="570778" y="508585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1800" dirty="0"/>
                <a:t>A</a:t>
              </a:r>
            </a:p>
          </p:txBody>
        </p:sp>
        <p:sp>
          <p:nvSpPr>
            <p:cNvPr id="140" name="Rectangle 139"/>
            <p:cNvSpPr/>
            <p:nvPr/>
          </p:nvSpPr>
          <p:spPr>
            <a:xfrm>
              <a:off x="1739533" y="508585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a:t>2</a:t>
              </a:r>
            </a:p>
          </p:txBody>
        </p:sp>
        <p:sp>
          <p:nvSpPr>
            <p:cNvPr id="141" name="Rectangle 140"/>
            <p:cNvSpPr/>
            <p:nvPr/>
          </p:nvSpPr>
          <p:spPr>
            <a:xfrm>
              <a:off x="1142809" y="5085853"/>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800" dirty="0"/>
                <a:t>U</a:t>
              </a:r>
            </a:p>
          </p:txBody>
        </p:sp>
      </p:grpSp>
      <p:grpSp>
        <p:nvGrpSpPr>
          <p:cNvPr id="150" name="Group 149"/>
          <p:cNvGrpSpPr/>
          <p:nvPr/>
        </p:nvGrpSpPr>
        <p:grpSpPr>
          <a:xfrm>
            <a:off x="2853505" y="1849669"/>
            <a:ext cx="1246620" cy="305830"/>
            <a:chOff x="570778" y="1885453"/>
            <a:chExt cx="1662160" cy="407773"/>
          </a:xfrm>
        </p:grpSpPr>
        <p:sp>
          <p:nvSpPr>
            <p:cNvPr id="151" name="Rectangle 150"/>
            <p:cNvSpPr/>
            <p:nvPr/>
          </p:nvSpPr>
          <p:spPr>
            <a:xfrm>
              <a:off x="570778" y="188545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1800" dirty="0"/>
                <a:t>A</a:t>
              </a:r>
            </a:p>
          </p:txBody>
        </p:sp>
        <p:sp>
          <p:nvSpPr>
            <p:cNvPr id="152" name="Rectangle 151"/>
            <p:cNvSpPr/>
            <p:nvPr/>
          </p:nvSpPr>
          <p:spPr>
            <a:xfrm>
              <a:off x="1739533" y="188545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a:t>3</a:t>
              </a:r>
            </a:p>
          </p:txBody>
        </p:sp>
        <p:sp>
          <p:nvSpPr>
            <p:cNvPr id="153" name="Rectangle 152"/>
            <p:cNvSpPr/>
            <p:nvPr/>
          </p:nvSpPr>
          <p:spPr>
            <a:xfrm>
              <a:off x="1142809" y="1885453"/>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800" dirty="0"/>
                <a:t>U</a:t>
              </a:r>
            </a:p>
          </p:txBody>
        </p:sp>
      </p:grpSp>
      <p:grpSp>
        <p:nvGrpSpPr>
          <p:cNvPr id="82" name="Group 81"/>
          <p:cNvGrpSpPr/>
          <p:nvPr/>
        </p:nvGrpSpPr>
        <p:grpSpPr>
          <a:xfrm>
            <a:off x="1824727" y="3589635"/>
            <a:ext cx="832199" cy="415498"/>
            <a:chOff x="2432969" y="3643177"/>
            <a:chExt cx="1109599" cy="553996"/>
          </a:xfrm>
        </p:grpSpPr>
        <p:cxnSp>
          <p:nvCxnSpPr>
            <p:cNvPr id="83" name="Straight Arrow Connector 82"/>
            <p:cNvCxnSpPr/>
            <p:nvPr/>
          </p:nvCxnSpPr>
          <p:spPr>
            <a:xfrm>
              <a:off x="2432969" y="3966343"/>
              <a:ext cx="1109599" cy="0"/>
            </a:xfrm>
            <a:prstGeom prst="straightConnector1">
              <a:avLst/>
            </a:prstGeom>
            <a:ln>
              <a:tailEnd type="triangle"/>
            </a:ln>
          </p:spPr>
          <p:style>
            <a:lnRef idx="1">
              <a:schemeClr val="accent1"/>
            </a:lnRef>
            <a:fillRef idx="0">
              <a:schemeClr val="accent1"/>
            </a:fillRef>
            <a:effectRef idx="1">
              <a:schemeClr val="accent1"/>
            </a:effectRef>
            <a:fontRef idx="minor">
              <a:schemeClr val="tx1"/>
            </a:fontRef>
          </p:style>
        </p:cxnSp>
        <p:sp>
          <p:nvSpPr>
            <p:cNvPr id="84" name="TextBox 83"/>
            <p:cNvSpPr txBox="1"/>
            <p:nvPr/>
          </p:nvSpPr>
          <p:spPr>
            <a:xfrm>
              <a:off x="2519478" y="3643177"/>
              <a:ext cx="936582" cy="553996"/>
            </a:xfrm>
            <a:prstGeom prst="rect">
              <a:avLst/>
            </a:prstGeom>
          </p:spPr>
          <p:txBody>
            <a:bodyPr wrap="none" rtlCol="0">
              <a:spAutoFit/>
            </a:bodyPr>
            <a:lstStyle/>
            <a:p>
              <a:pPr algn="ctr"/>
              <a:r>
                <a:rPr lang="en-US" sz="1050" dirty="0"/>
                <a:t>Split into</a:t>
              </a:r>
            </a:p>
            <a:p>
              <a:pPr algn="ctr"/>
              <a:r>
                <a:rPr lang="en-US" sz="1050" dirty="0"/>
                <a:t>Groups</a:t>
              </a:r>
            </a:p>
          </p:txBody>
        </p:sp>
      </p:grpSp>
      <p:cxnSp>
        <p:nvCxnSpPr>
          <p:cNvPr id="85" name="Straight Arrow Connector 84"/>
          <p:cNvCxnSpPr>
            <a:stCxn id="47" idx="3"/>
            <a:endCxn id="151" idx="1"/>
          </p:cNvCxnSpPr>
          <p:nvPr/>
        </p:nvCxnSpPr>
        <p:spPr>
          <a:xfrm flipV="1">
            <a:off x="1674704" y="2002584"/>
            <a:ext cx="1178801" cy="421671"/>
          </a:xfrm>
          <a:prstGeom prst="straightConnector1">
            <a:avLst/>
          </a:prstGeom>
          <a:ln>
            <a:prstDash val="sysDash"/>
            <a:tailEnd type="triangle"/>
          </a:ln>
        </p:spPr>
        <p:style>
          <a:lnRef idx="1">
            <a:schemeClr val="dk1"/>
          </a:lnRef>
          <a:fillRef idx="0">
            <a:schemeClr val="dk1"/>
          </a:fillRef>
          <a:effectRef idx="0">
            <a:schemeClr val="dk1"/>
          </a:effectRef>
          <a:fontRef idx="minor">
            <a:schemeClr val="tx1"/>
          </a:fontRef>
        </p:style>
      </p:cxnSp>
      <p:cxnSp>
        <p:nvCxnSpPr>
          <p:cNvPr id="86" name="Straight Arrow Connector 85"/>
          <p:cNvCxnSpPr>
            <a:stCxn id="35" idx="3"/>
            <a:endCxn id="139" idx="1"/>
          </p:cNvCxnSpPr>
          <p:nvPr/>
        </p:nvCxnSpPr>
        <p:spPr>
          <a:xfrm flipV="1">
            <a:off x="1674704" y="2354691"/>
            <a:ext cx="1178801" cy="2469864"/>
          </a:xfrm>
          <a:prstGeom prst="straightConnector1">
            <a:avLst/>
          </a:prstGeom>
          <a:ln>
            <a:prstDash val="sysDash"/>
            <a:tailEnd type="triangle"/>
          </a:ln>
        </p:spPr>
        <p:style>
          <a:lnRef idx="1">
            <a:schemeClr val="dk1"/>
          </a:lnRef>
          <a:fillRef idx="0">
            <a:schemeClr val="dk1"/>
          </a:fillRef>
          <a:effectRef idx="0">
            <a:schemeClr val="dk1"/>
          </a:effectRef>
          <a:fontRef idx="minor">
            <a:schemeClr val="tx1"/>
          </a:fontRef>
        </p:style>
      </p:cxnSp>
      <p:grpSp>
        <p:nvGrpSpPr>
          <p:cNvPr id="102" name="Group 101"/>
          <p:cNvGrpSpPr/>
          <p:nvPr/>
        </p:nvGrpSpPr>
        <p:grpSpPr>
          <a:xfrm>
            <a:off x="4177614" y="1939508"/>
            <a:ext cx="1071447" cy="415498"/>
            <a:chOff x="5824545" y="2372803"/>
            <a:chExt cx="1428596" cy="553996"/>
          </a:xfrm>
        </p:grpSpPr>
        <p:sp>
          <p:nvSpPr>
            <p:cNvPr id="103" name="TextBox 102"/>
            <p:cNvSpPr txBox="1"/>
            <p:nvPr/>
          </p:nvSpPr>
          <p:spPr>
            <a:xfrm>
              <a:off x="6000021" y="2372803"/>
              <a:ext cx="1077647" cy="553996"/>
            </a:xfrm>
            <a:prstGeom prst="rect">
              <a:avLst/>
            </a:prstGeom>
          </p:spPr>
          <p:txBody>
            <a:bodyPr wrap="none" rtlCol="0">
              <a:spAutoFit/>
            </a:bodyPr>
            <a:lstStyle/>
            <a:p>
              <a:pPr algn="ctr"/>
              <a:r>
                <a:rPr lang="en-US" sz="1050" dirty="0"/>
                <a:t>Aggregate</a:t>
              </a:r>
            </a:p>
            <a:p>
              <a:pPr algn="ctr"/>
              <a:r>
                <a:rPr lang="en-US" sz="1050" dirty="0"/>
                <a:t>Function</a:t>
              </a:r>
            </a:p>
          </p:txBody>
        </p:sp>
        <p:cxnSp>
          <p:nvCxnSpPr>
            <p:cNvPr id="104" name="Straight Arrow Connector 103"/>
            <p:cNvCxnSpPr/>
            <p:nvPr/>
          </p:nvCxnSpPr>
          <p:spPr>
            <a:xfrm>
              <a:off x="5824545" y="2695969"/>
              <a:ext cx="1428596" cy="0"/>
            </a:xfrm>
            <a:prstGeom prst="straightConnector1">
              <a:avLst/>
            </a:prstGeom>
            <a:ln>
              <a:tailEnd type="triangle"/>
            </a:ln>
          </p:spPr>
          <p:style>
            <a:lnRef idx="1">
              <a:schemeClr val="accent1"/>
            </a:lnRef>
            <a:fillRef idx="0">
              <a:schemeClr val="accent1"/>
            </a:fillRef>
            <a:effectRef idx="1">
              <a:schemeClr val="accent1"/>
            </a:effectRef>
            <a:fontRef idx="minor">
              <a:schemeClr val="tx1"/>
            </a:fontRef>
          </p:style>
        </p:cxnSp>
      </p:grpSp>
      <p:sp>
        <p:nvSpPr>
          <p:cNvPr id="106" name="Rectangle 105"/>
          <p:cNvSpPr/>
          <p:nvPr/>
        </p:nvSpPr>
        <p:spPr>
          <a:xfrm>
            <a:off x="5398098" y="2023740"/>
            <a:ext cx="370054" cy="305830"/>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1800" dirty="0"/>
              <a:t>A</a:t>
            </a:r>
          </a:p>
        </p:txBody>
      </p:sp>
      <p:sp>
        <p:nvSpPr>
          <p:cNvPr id="107" name="Rectangle 106"/>
          <p:cNvSpPr/>
          <p:nvPr/>
        </p:nvSpPr>
        <p:spPr>
          <a:xfrm>
            <a:off x="6274664" y="2023740"/>
            <a:ext cx="484530" cy="30583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a:t>5</a:t>
            </a:r>
          </a:p>
        </p:txBody>
      </p:sp>
      <p:sp>
        <p:nvSpPr>
          <p:cNvPr id="108" name="Rectangle 107"/>
          <p:cNvSpPr/>
          <p:nvPr/>
        </p:nvSpPr>
        <p:spPr>
          <a:xfrm>
            <a:off x="5827121" y="2023740"/>
            <a:ext cx="370054" cy="30583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800" dirty="0"/>
              <a:t>U</a:t>
            </a:r>
          </a:p>
        </p:txBody>
      </p:sp>
      <p:grpSp>
        <p:nvGrpSpPr>
          <p:cNvPr id="109" name="Group 108"/>
          <p:cNvGrpSpPr/>
          <p:nvPr/>
        </p:nvGrpSpPr>
        <p:grpSpPr>
          <a:xfrm>
            <a:off x="4177614" y="2586692"/>
            <a:ext cx="1071447" cy="415498"/>
            <a:chOff x="5824545" y="2372803"/>
            <a:chExt cx="1428596" cy="553996"/>
          </a:xfrm>
        </p:grpSpPr>
        <p:sp>
          <p:nvSpPr>
            <p:cNvPr id="110" name="TextBox 109"/>
            <p:cNvSpPr txBox="1"/>
            <p:nvPr/>
          </p:nvSpPr>
          <p:spPr>
            <a:xfrm>
              <a:off x="6000021" y="2372803"/>
              <a:ext cx="1077647" cy="553996"/>
            </a:xfrm>
            <a:prstGeom prst="rect">
              <a:avLst/>
            </a:prstGeom>
          </p:spPr>
          <p:txBody>
            <a:bodyPr wrap="none" rtlCol="0">
              <a:spAutoFit/>
            </a:bodyPr>
            <a:lstStyle/>
            <a:p>
              <a:pPr algn="ctr"/>
              <a:r>
                <a:rPr lang="en-US" sz="1050" dirty="0"/>
                <a:t>Aggregate</a:t>
              </a:r>
            </a:p>
            <a:p>
              <a:pPr algn="ctr"/>
              <a:r>
                <a:rPr lang="en-US" sz="1050" dirty="0"/>
                <a:t>Function</a:t>
              </a:r>
            </a:p>
          </p:txBody>
        </p:sp>
        <p:cxnSp>
          <p:nvCxnSpPr>
            <p:cNvPr id="111" name="Straight Arrow Connector 110"/>
            <p:cNvCxnSpPr/>
            <p:nvPr/>
          </p:nvCxnSpPr>
          <p:spPr>
            <a:xfrm>
              <a:off x="5824545" y="2695969"/>
              <a:ext cx="1428596" cy="0"/>
            </a:xfrm>
            <a:prstGeom prst="straightConnector1">
              <a:avLst/>
            </a:prstGeom>
            <a:ln>
              <a:tailEnd type="triangle"/>
            </a:ln>
          </p:spPr>
          <p:style>
            <a:lnRef idx="1">
              <a:schemeClr val="accent1"/>
            </a:lnRef>
            <a:fillRef idx="0">
              <a:schemeClr val="accent1"/>
            </a:fillRef>
            <a:effectRef idx="1">
              <a:schemeClr val="accent1"/>
            </a:effectRef>
            <a:fontRef idx="minor">
              <a:schemeClr val="tx1"/>
            </a:fontRef>
          </p:style>
        </p:cxnSp>
      </p:grpSp>
      <p:sp>
        <p:nvSpPr>
          <p:cNvPr id="113" name="Rectangle 112"/>
          <p:cNvSpPr/>
          <p:nvPr/>
        </p:nvSpPr>
        <p:spPr>
          <a:xfrm>
            <a:off x="5398098" y="2670925"/>
            <a:ext cx="370054" cy="305830"/>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1800" dirty="0"/>
              <a:t>A</a:t>
            </a:r>
          </a:p>
        </p:txBody>
      </p:sp>
      <p:sp>
        <p:nvSpPr>
          <p:cNvPr id="114" name="Rectangle 113"/>
          <p:cNvSpPr/>
          <p:nvPr/>
        </p:nvSpPr>
        <p:spPr>
          <a:xfrm>
            <a:off x="6274664" y="2670925"/>
            <a:ext cx="484530" cy="30583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a:t>1</a:t>
            </a:r>
          </a:p>
        </p:txBody>
      </p:sp>
      <p:sp>
        <p:nvSpPr>
          <p:cNvPr id="115" name="Rectangle 114"/>
          <p:cNvSpPr/>
          <p:nvPr/>
        </p:nvSpPr>
        <p:spPr>
          <a:xfrm>
            <a:off x="5827121" y="2670925"/>
            <a:ext cx="370054" cy="30583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800" dirty="0"/>
              <a:t>V</a:t>
            </a:r>
          </a:p>
        </p:txBody>
      </p:sp>
      <p:grpSp>
        <p:nvGrpSpPr>
          <p:cNvPr id="116" name="Group 115"/>
          <p:cNvGrpSpPr/>
          <p:nvPr/>
        </p:nvGrpSpPr>
        <p:grpSpPr>
          <a:xfrm>
            <a:off x="4177614" y="3104885"/>
            <a:ext cx="1071447" cy="415498"/>
            <a:chOff x="5824545" y="2372803"/>
            <a:chExt cx="1428596" cy="553996"/>
          </a:xfrm>
        </p:grpSpPr>
        <p:sp>
          <p:nvSpPr>
            <p:cNvPr id="117" name="TextBox 116"/>
            <p:cNvSpPr txBox="1"/>
            <p:nvPr/>
          </p:nvSpPr>
          <p:spPr>
            <a:xfrm>
              <a:off x="6000021" y="2372803"/>
              <a:ext cx="1077647" cy="553996"/>
            </a:xfrm>
            <a:prstGeom prst="rect">
              <a:avLst/>
            </a:prstGeom>
          </p:spPr>
          <p:txBody>
            <a:bodyPr wrap="none" rtlCol="0">
              <a:spAutoFit/>
            </a:bodyPr>
            <a:lstStyle/>
            <a:p>
              <a:pPr algn="ctr"/>
              <a:r>
                <a:rPr lang="en-US" sz="1050" dirty="0"/>
                <a:t>Aggregate</a:t>
              </a:r>
            </a:p>
            <a:p>
              <a:pPr algn="ctr"/>
              <a:r>
                <a:rPr lang="en-US" sz="1050" dirty="0"/>
                <a:t>Function</a:t>
              </a:r>
            </a:p>
          </p:txBody>
        </p:sp>
        <p:cxnSp>
          <p:nvCxnSpPr>
            <p:cNvPr id="154" name="Straight Arrow Connector 153"/>
            <p:cNvCxnSpPr/>
            <p:nvPr/>
          </p:nvCxnSpPr>
          <p:spPr>
            <a:xfrm>
              <a:off x="5824545" y="2695969"/>
              <a:ext cx="1428596" cy="0"/>
            </a:xfrm>
            <a:prstGeom prst="straightConnector1">
              <a:avLst/>
            </a:prstGeom>
            <a:ln>
              <a:tailEnd type="triangle"/>
            </a:ln>
          </p:spPr>
          <p:style>
            <a:lnRef idx="1">
              <a:schemeClr val="accent1"/>
            </a:lnRef>
            <a:fillRef idx="0">
              <a:schemeClr val="accent1"/>
            </a:fillRef>
            <a:effectRef idx="1">
              <a:schemeClr val="accent1"/>
            </a:effectRef>
            <a:fontRef idx="minor">
              <a:schemeClr val="tx1"/>
            </a:fontRef>
          </p:style>
        </p:cxnSp>
      </p:grpSp>
      <p:sp>
        <p:nvSpPr>
          <p:cNvPr id="156" name="Rectangle 155"/>
          <p:cNvSpPr/>
          <p:nvPr/>
        </p:nvSpPr>
        <p:spPr>
          <a:xfrm>
            <a:off x="5398098" y="3189118"/>
            <a:ext cx="370054" cy="305830"/>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1800" dirty="0"/>
              <a:t>B</a:t>
            </a:r>
          </a:p>
        </p:txBody>
      </p:sp>
      <p:sp>
        <p:nvSpPr>
          <p:cNvPr id="157" name="Rectangle 156"/>
          <p:cNvSpPr/>
          <p:nvPr/>
        </p:nvSpPr>
        <p:spPr>
          <a:xfrm>
            <a:off x="6274664" y="3189118"/>
            <a:ext cx="484530" cy="30583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a:t>5</a:t>
            </a:r>
          </a:p>
        </p:txBody>
      </p:sp>
      <p:sp>
        <p:nvSpPr>
          <p:cNvPr id="158" name="Rectangle 157"/>
          <p:cNvSpPr/>
          <p:nvPr/>
        </p:nvSpPr>
        <p:spPr>
          <a:xfrm>
            <a:off x="5827121" y="3189118"/>
            <a:ext cx="370054" cy="30583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800" dirty="0"/>
              <a:t>U</a:t>
            </a:r>
          </a:p>
        </p:txBody>
      </p:sp>
      <p:grpSp>
        <p:nvGrpSpPr>
          <p:cNvPr id="159" name="Group 158"/>
          <p:cNvGrpSpPr/>
          <p:nvPr/>
        </p:nvGrpSpPr>
        <p:grpSpPr>
          <a:xfrm>
            <a:off x="4177614" y="3737323"/>
            <a:ext cx="1071447" cy="415498"/>
            <a:chOff x="5824545" y="2372803"/>
            <a:chExt cx="1428596" cy="553996"/>
          </a:xfrm>
        </p:grpSpPr>
        <p:sp>
          <p:nvSpPr>
            <p:cNvPr id="160" name="TextBox 159"/>
            <p:cNvSpPr txBox="1"/>
            <p:nvPr/>
          </p:nvSpPr>
          <p:spPr>
            <a:xfrm>
              <a:off x="6000021" y="2372803"/>
              <a:ext cx="1077647" cy="553996"/>
            </a:xfrm>
            <a:prstGeom prst="rect">
              <a:avLst/>
            </a:prstGeom>
          </p:spPr>
          <p:txBody>
            <a:bodyPr wrap="none" rtlCol="0">
              <a:spAutoFit/>
            </a:bodyPr>
            <a:lstStyle/>
            <a:p>
              <a:pPr algn="ctr"/>
              <a:r>
                <a:rPr lang="en-US" sz="1050" dirty="0"/>
                <a:t>Aggregate</a:t>
              </a:r>
            </a:p>
            <a:p>
              <a:pPr algn="ctr"/>
              <a:r>
                <a:rPr lang="en-US" sz="1050" dirty="0"/>
                <a:t>Function</a:t>
              </a:r>
            </a:p>
          </p:txBody>
        </p:sp>
        <p:cxnSp>
          <p:nvCxnSpPr>
            <p:cNvPr id="161" name="Straight Arrow Connector 160"/>
            <p:cNvCxnSpPr/>
            <p:nvPr/>
          </p:nvCxnSpPr>
          <p:spPr>
            <a:xfrm>
              <a:off x="5824545" y="2695969"/>
              <a:ext cx="1428596" cy="0"/>
            </a:xfrm>
            <a:prstGeom prst="straightConnector1">
              <a:avLst/>
            </a:prstGeom>
            <a:ln>
              <a:tailEnd type="triangle"/>
            </a:ln>
          </p:spPr>
          <p:style>
            <a:lnRef idx="1">
              <a:schemeClr val="accent1"/>
            </a:lnRef>
            <a:fillRef idx="0">
              <a:schemeClr val="accent1"/>
            </a:fillRef>
            <a:effectRef idx="1">
              <a:schemeClr val="accent1"/>
            </a:effectRef>
            <a:fontRef idx="minor">
              <a:schemeClr val="tx1"/>
            </a:fontRef>
          </p:style>
        </p:cxnSp>
      </p:grpSp>
      <p:sp>
        <p:nvSpPr>
          <p:cNvPr id="163" name="Rectangle 162"/>
          <p:cNvSpPr/>
          <p:nvPr/>
        </p:nvSpPr>
        <p:spPr>
          <a:xfrm>
            <a:off x="5398098" y="3821556"/>
            <a:ext cx="370054" cy="305830"/>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1800" dirty="0"/>
              <a:t>B</a:t>
            </a:r>
          </a:p>
        </p:txBody>
      </p:sp>
      <p:sp>
        <p:nvSpPr>
          <p:cNvPr id="164" name="Rectangle 163"/>
          <p:cNvSpPr/>
          <p:nvPr/>
        </p:nvSpPr>
        <p:spPr>
          <a:xfrm>
            <a:off x="6274664" y="3821556"/>
            <a:ext cx="484530" cy="30583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a:t>7</a:t>
            </a:r>
          </a:p>
        </p:txBody>
      </p:sp>
      <p:sp>
        <p:nvSpPr>
          <p:cNvPr id="165" name="Rectangle 164"/>
          <p:cNvSpPr/>
          <p:nvPr/>
        </p:nvSpPr>
        <p:spPr>
          <a:xfrm>
            <a:off x="5827121" y="3821556"/>
            <a:ext cx="370054" cy="30583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800" dirty="0"/>
              <a:t>V</a:t>
            </a:r>
          </a:p>
        </p:txBody>
      </p:sp>
      <p:grpSp>
        <p:nvGrpSpPr>
          <p:cNvPr id="166" name="Group 165"/>
          <p:cNvGrpSpPr/>
          <p:nvPr/>
        </p:nvGrpSpPr>
        <p:grpSpPr>
          <a:xfrm>
            <a:off x="4177614" y="4446063"/>
            <a:ext cx="1071447" cy="415498"/>
            <a:chOff x="5824545" y="2372803"/>
            <a:chExt cx="1428596" cy="553996"/>
          </a:xfrm>
        </p:grpSpPr>
        <p:sp>
          <p:nvSpPr>
            <p:cNvPr id="167" name="TextBox 166"/>
            <p:cNvSpPr txBox="1"/>
            <p:nvPr/>
          </p:nvSpPr>
          <p:spPr>
            <a:xfrm>
              <a:off x="6000021" y="2372803"/>
              <a:ext cx="1077647" cy="553996"/>
            </a:xfrm>
            <a:prstGeom prst="rect">
              <a:avLst/>
            </a:prstGeom>
          </p:spPr>
          <p:txBody>
            <a:bodyPr wrap="none" rtlCol="0">
              <a:spAutoFit/>
            </a:bodyPr>
            <a:lstStyle/>
            <a:p>
              <a:pPr algn="ctr"/>
              <a:r>
                <a:rPr lang="en-US" sz="1050" dirty="0"/>
                <a:t>Aggregate</a:t>
              </a:r>
            </a:p>
            <a:p>
              <a:pPr algn="ctr"/>
              <a:r>
                <a:rPr lang="en-US" sz="1050" dirty="0"/>
                <a:t>Function</a:t>
              </a:r>
            </a:p>
          </p:txBody>
        </p:sp>
        <p:cxnSp>
          <p:nvCxnSpPr>
            <p:cNvPr id="168" name="Straight Arrow Connector 167"/>
            <p:cNvCxnSpPr/>
            <p:nvPr/>
          </p:nvCxnSpPr>
          <p:spPr>
            <a:xfrm>
              <a:off x="5824545" y="2695969"/>
              <a:ext cx="1428596" cy="0"/>
            </a:xfrm>
            <a:prstGeom prst="straightConnector1">
              <a:avLst/>
            </a:prstGeom>
            <a:ln>
              <a:tailEnd type="triangle"/>
            </a:ln>
          </p:spPr>
          <p:style>
            <a:lnRef idx="1">
              <a:schemeClr val="accent1"/>
            </a:lnRef>
            <a:fillRef idx="0">
              <a:schemeClr val="accent1"/>
            </a:fillRef>
            <a:effectRef idx="1">
              <a:schemeClr val="accent1"/>
            </a:effectRef>
            <a:fontRef idx="minor">
              <a:schemeClr val="tx1"/>
            </a:fontRef>
          </p:style>
        </p:cxnSp>
      </p:grpSp>
      <p:sp>
        <p:nvSpPr>
          <p:cNvPr id="170" name="Rectangle 169"/>
          <p:cNvSpPr/>
          <p:nvPr/>
        </p:nvSpPr>
        <p:spPr>
          <a:xfrm>
            <a:off x="5398098" y="4530296"/>
            <a:ext cx="370054" cy="305830"/>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1800" dirty="0"/>
              <a:t>C</a:t>
            </a:r>
          </a:p>
        </p:txBody>
      </p:sp>
      <p:sp>
        <p:nvSpPr>
          <p:cNvPr id="171" name="Rectangle 170"/>
          <p:cNvSpPr/>
          <p:nvPr/>
        </p:nvSpPr>
        <p:spPr>
          <a:xfrm>
            <a:off x="6274664" y="4530296"/>
            <a:ext cx="484530" cy="30583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a:t>4</a:t>
            </a:r>
          </a:p>
        </p:txBody>
      </p:sp>
      <p:sp>
        <p:nvSpPr>
          <p:cNvPr id="172" name="Rectangle 171"/>
          <p:cNvSpPr/>
          <p:nvPr/>
        </p:nvSpPr>
        <p:spPr>
          <a:xfrm>
            <a:off x="5827121" y="4530296"/>
            <a:ext cx="370054" cy="30583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800" dirty="0"/>
              <a:t>U</a:t>
            </a:r>
          </a:p>
        </p:txBody>
      </p:sp>
      <p:grpSp>
        <p:nvGrpSpPr>
          <p:cNvPr id="173" name="Group 172"/>
          <p:cNvGrpSpPr/>
          <p:nvPr/>
        </p:nvGrpSpPr>
        <p:grpSpPr>
          <a:xfrm>
            <a:off x="4177614" y="4919247"/>
            <a:ext cx="1071447" cy="415498"/>
            <a:chOff x="5824545" y="2372803"/>
            <a:chExt cx="1428596" cy="553996"/>
          </a:xfrm>
        </p:grpSpPr>
        <p:sp>
          <p:nvSpPr>
            <p:cNvPr id="174" name="TextBox 173"/>
            <p:cNvSpPr txBox="1"/>
            <p:nvPr/>
          </p:nvSpPr>
          <p:spPr>
            <a:xfrm>
              <a:off x="6000021" y="2372803"/>
              <a:ext cx="1077647" cy="553996"/>
            </a:xfrm>
            <a:prstGeom prst="rect">
              <a:avLst/>
            </a:prstGeom>
          </p:spPr>
          <p:txBody>
            <a:bodyPr wrap="none" rtlCol="0">
              <a:spAutoFit/>
            </a:bodyPr>
            <a:lstStyle/>
            <a:p>
              <a:pPr algn="ctr"/>
              <a:r>
                <a:rPr lang="en-US" sz="1050" dirty="0"/>
                <a:t>Aggregate</a:t>
              </a:r>
            </a:p>
            <a:p>
              <a:pPr algn="ctr"/>
              <a:r>
                <a:rPr lang="en-US" sz="1050" dirty="0"/>
                <a:t>Function</a:t>
              </a:r>
            </a:p>
          </p:txBody>
        </p:sp>
        <p:cxnSp>
          <p:nvCxnSpPr>
            <p:cNvPr id="175" name="Straight Arrow Connector 174"/>
            <p:cNvCxnSpPr/>
            <p:nvPr/>
          </p:nvCxnSpPr>
          <p:spPr>
            <a:xfrm>
              <a:off x="5824545" y="2695969"/>
              <a:ext cx="1428596" cy="0"/>
            </a:xfrm>
            <a:prstGeom prst="straightConnector1">
              <a:avLst/>
            </a:prstGeom>
            <a:ln>
              <a:tailEnd type="triangle"/>
            </a:ln>
          </p:spPr>
          <p:style>
            <a:lnRef idx="1">
              <a:schemeClr val="accent1"/>
            </a:lnRef>
            <a:fillRef idx="0">
              <a:schemeClr val="accent1"/>
            </a:fillRef>
            <a:effectRef idx="1">
              <a:schemeClr val="accent1"/>
            </a:effectRef>
            <a:fontRef idx="minor">
              <a:schemeClr val="tx1"/>
            </a:fontRef>
          </p:style>
        </p:cxnSp>
      </p:grpSp>
      <p:sp>
        <p:nvSpPr>
          <p:cNvPr id="177" name="Rectangle 176"/>
          <p:cNvSpPr/>
          <p:nvPr/>
        </p:nvSpPr>
        <p:spPr>
          <a:xfrm>
            <a:off x="5398098" y="5003480"/>
            <a:ext cx="370054" cy="305830"/>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1800" dirty="0"/>
              <a:t>C</a:t>
            </a:r>
          </a:p>
        </p:txBody>
      </p:sp>
      <p:sp>
        <p:nvSpPr>
          <p:cNvPr id="178" name="Rectangle 177"/>
          <p:cNvSpPr/>
          <p:nvPr/>
        </p:nvSpPr>
        <p:spPr>
          <a:xfrm>
            <a:off x="6274664" y="5003480"/>
            <a:ext cx="484530" cy="30583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a:t>9</a:t>
            </a:r>
          </a:p>
        </p:txBody>
      </p:sp>
      <p:sp>
        <p:nvSpPr>
          <p:cNvPr id="179" name="Rectangle 178"/>
          <p:cNvSpPr/>
          <p:nvPr/>
        </p:nvSpPr>
        <p:spPr>
          <a:xfrm>
            <a:off x="5827121" y="5003480"/>
            <a:ext cx="370054" cy="30583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800" dirty="0"/>
              <a:t>V</a:t>
            </a:r>
          </a:p>
        </p:txBody>
      </p:sp>
      <p:grpSp>
        <p:nvGrpSpPr>
          <p:cNvPr id="180" name="Group 179"/>
          <p:cNvGrpSpPr/>
          <p:nvPr/>
        </p:nvGrpSpPr>
        <p:grpSpPr>
          <a:xfrm>
            <a:off x="4177614" y="5446745"/>
            <a:ext cx="1071447" cy="415498"/>
            <a:chOff x="5824545" y="2372803"/>
            <a:chExt cx="1428596" cy="553996"/>
          </a:xfrm>
        </p:grpSpPr>
        <p:sp>
          <p:nvSpPr>
            <p:cNvPr id="181" name="TextBox 180"/>
            <p:cNvSpPr txBox="1"/>
            <p:nvPr/>
          </p:nvSpPr>
          <p:spPr>
            <a:xfrm>
              <a:off x="6000021" y="2372803"/>
              <a:ext cx="1077647" cy="553996"/>
            </a:xfrm>
            <a:prstGeom prst="rect">
              <a:avLst/>
            </a:prstGeom>
          </p:spPr>
          <p:txBody>
            <a:bodyPr wrap="none" rtlCol="0">
              <a:spAutoFit/>
            </a:bodyPr>
            <a:lstStyle/>
            <a:p>
              <a:pPr algn="ctr"/>
              <a:r>
                <a:rPr lang="en-US" sz="1050" dirty="0"/>
                <a:t>Aggregate</a:t>
              </a:r>
            </a:p>
            <a:p>
              <a:pPr algn="ctr"/>
              <a:r>
                <a:rPr lang="en-US" sz="1050" dirty="0"/>
                <a:t>Function</a:t>
              </a:r>
            </a:p>
          </p:txBody>
        </p:sp>
        <p:cxnSp>
          <p:nvCxnSpPr>
            <p:cNvPr id="182" name="Straight Arrow Connector 181"/>
            <p:cNvCxnSpPr/>
            <p:nvPr/>
          </p:nvCxnSpPr>
          <p:spPr>
            <a:xfrm>
              <a:off x="5824545" y="2695969"/>
              <a:ext cx="1428596" cy="0"/>
            </a:xfrm>
            <a:prstGeom prst="straightConnector1">
              <a:avLst/>
            </a:prstGeom>
            <a:ln>
              <a:tailEnd type="triangle"/>
            </a:ln>
          </p:spPr>
          <p:style>
            <a:lnRef idx="1">
              <a:schemeClr val="accent1"/>
            </a:lnRef>
            <a:fillRef idx="0">
              <a:schemeClr val="accent1"/>
            </a:fillRef>
            <a:effectRef idx="1">
              <a:schemeClr val="accent1"/>
            </a:effectRef>
            <a:fontRef idx="minor">
              <a:schemeClr val="tx1"/>
            </a:fontRef>
          </p:style>
        </p:cxnSp>
      </p:grpSp>
      <p:sp>
        <p:nvSpPr>
          <p:cNvPr id="184" name="Rectangle 183"/>
          <p:cNvSpPr/>
          <p:nvPr/>
        </p:nvSpPr>
        <p:spPr>
          <a:xfrm>
            <a:off x="5398098" y="5530977"/>
            <a:ext cx="370054" cy="305830"/>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1800" dirty="0"/>
              <a:t>D</a:t>
            </a:r>
          </a:p>
        </p:txBody>
      </p:sp>
      <p:sp>
        <p:nvSpPr>
          <p:cNvPr id="185" name="Rectangle 184"/>
          <p:cNvSpPr/>
          <p:nvPr/>
        </p:nvSpPr>
        <p:spPr>
          <a:xfrm>
            <a:off x="6274664" y="5530977"/>
            <a:ext cx="484530" cy="30583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a:t>5</a:t>
            </a:r>
          </a:p>
        </p:txBody>
      </p:sp>
      <p:sp>
        <p:nvSpPr>
          <p:cNvPr id="186" name="Rectangle 185"/>
          <p:cNvSpPr/>
          <p:nvPr/>
        </p:nvSpPr>
        <p:spPr>
          <a:xfrm>
            <a:off x="5827121" y="5530977"/>
            <a:ext cx="370054" cy="30583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800" dirty="0"/>
              <a:t>U</a:t>
            </a:r>
          </a:p>
        </p:txBody>
      </p:sp>
    </p:spTree>
    <p:extLst>
      <p:ext uri="{BB962C8B-B14F-4D97-AF65-F5344CB8AC3E}">
        <p14:creationId xmlns:p14="http://schemas.microsoft.com/office/powerpoint/2010/main" val="1495728335"/>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
                                        </p:tgtEl>
                                        <p:attrNameLst>
                                          <p:attrName>style.visibility</p:attrName>
                                        </p:attrNameLst>
                                      </p:cBhvr>
                                      <p:to>
                                        <p:strVal val="visible"/>
                                      </p:to>
                                    </p:set>
                                    <p:animEffect transition="in" filter="fade">
                                      <p:cBhvr>
                                        <p:cTn id="7" dur="500"/>
                                        <p:tgtEl>
                                          <p:spTgt spid="10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6"/>
                                        </p:tgtEl>
                                        <p:attrNameLst>
                                          <p:attrName>style.visibility</p:attrName>
                                        </p:attrNameLst>
                                      </p:cBhvr>
                                      <p:to>
                                        <p:strVal val="visible"/>
                                      </p:to>
                                    </p:set>
                                    <p:animEffect transition="in" filter="fade">
                                      <p:cBhvr>
                                        <p:cTn id="10" dur="500"/>
                                        <p:tgtEl>
                                          <p:spTgt spid="10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7"/>
                                        </p:tgtEl>
                                        <p:attrNameLst>
                                          <p:attrName>style.visibility</p:attrName>
                                        </p:attrNameLst>
                                      </p:cBhvr>
                                      <p:to>
                                        <p:strVal val="visible"/>
                                      </p:to>
                                    </p:set>
                                    <p:animEffect transition="in" filter="fade">
                                      <p:cBhvr>
                                        <p:cTn id="13" dur="500"/>
                                        <p:tgtEl>
                                          <p:spTgt spid="10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8"/>
                                        </p:tgtEl>
                                        <p:attrNameLst>
                                          <p:attrName>style.visibility</p:attrName>
                                        </p:attrNameLst>
                                      </p:cBhvr>
                                      <p:to>
                                        <p:strVal val="visible"/>
                                      </p:to>
                                    </p:set>
                                    <p:animEffect transition="in" filter="fade">
                                      <p:cBhvr>
                                        <p:cTn id="16" dur="500"/>
                                        <p:tgtEl>
                                          <p:spTgt spid="108"/>
                                        </p:tgtEl>
                                      </p:cBhvr>
                                    </p:animEffect>
                                  </p:childTnLst>
                                </p:cTn>
                              </p:par>
                              <p:par>
                                <p:cTn id="17" presetID="10" presetClass="entr" presetSubtype="0" fill="hold" nodeType="withEffect">
                                  <p:stCondLst>
                                    <p:cond delay="0"/>
                                  </p:stCondLst>
                                  <p:childTnLst>
                                    <p:set>
                                      <p:cBhvr>
                                        <p:cTn id="18" dur="1" fill="hold">
                                          <p:stCondLst>
                                            <p:cond delay="0"/>
                                          </p:stCondLst>
                                        </p:cTn>
                                        <p:tgtEl>
                                          <p:spTgt spid="109"/>
                                        </p:tgtEl>
                                        <p:attrNameLst>
                                          <p:attrName>style.visibility</p:attrName>
                                        </p:attrNameLst>
                                      </p:cBhvr>
                                      <p:to>
                                        <p:strVal val="visible"/>
                                      </p:to>
                                    </p:set>
                                    <p:animEffect transition="in" filter="fade">
                                      <p:cBhvr>
                                        <p:cTn id="19" dur="500"/>
                                        <p:tgtEl>
                                          <p:spTgt spid="10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13"/>
                                        </p:tgtEl>
                                        <p:attrNameLst>
                                          <p:attrName>style.visibility</p:attrName>
                                        </p:attrNameLst>
                                      </p:cBhvr>
                                      <p:to>
                                        <p:strVal val="visible"/>
                                      </p:to>
                                    </p:set>
                                    <p:animEffect transition="in" filter="fade">
                                      <p:cBhvr>
                                        <p:cTn id="22" dur="500"/>
                                        <p:tgtEl>
                                          <p:spTgt spid="113"/>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14"/>
                                        </p:tgtEl>
                                        <p:attrNameLst>
                                          <p:attrName>style.visibility</p:attrName>
                                        </p:attrNameLst>
                                      </p:cBhvr>
                                      <p:to>
                                        <p:strVal val="visible"/>
                                      </p:to>
                                    </p:set>
                                    <p:animEffect transition="in" filter="fade">
                                      <p:cBhvr>
                                        <p:cTn id="25" dur="500"/>
                                        <p:tgtEl>
                                          <p:spTgt spid="11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15"/>
                                        </p:tgtEl>
                                        <p:attrNameLst>
                                          <p:attrName>style.visibility</p:attrName>
                                        </p:attrNameLst>
                                      </p:cBhvr>
                                      <p:to>
                                        <p:strVal val="visible"/>
                                      </p:to>
                                    </p:set>
                                    <p:animEffect transition="in" filter="fade">
                                      <p:cBhvr>
                                        <p:cTn id="28" dur="500"/>
                                        <p:tgtEl>
                                          <p:spTgt spid="115"/>
                                        </p:tgtEl>
                                      </p:cBhvr>
                                    </p:animEffect>
                                  </p:childTnLst>
                                </p:cTn>
                              </p:par>
                              <p:par>
                                <p:cTn id="29" presetID="10" presetClass="entr" presetSubtype="0" fill="hold" nodeType="withEffect">
                                  <p:stCondLst>
                                    <p:cond delay="0"/>
                                  </p:stCondLst>
                                  <p:childTnLst>
                                    <p:set>
                                      <p:cBhvr>
                                        <p:cTn id="30" dur="1" fill="hold">
                                          <p:stCondLst>
                                            <p:cond delay="0"/>
                                          </p:stCondLst>
                                        </p:cTn>
                                        <p:tgtEl>
                                          <p:spTgt spid="116"/>
                                        </p:tgtEl>
                                        <p:attrNameLst>
                                          <p:attrName>style.visibility</p:attrName>
                                        </p:attrNameLst>
                                      </p:cBhvr>
                                      <p:to>
                                        <p:strVal val="visible"/>
                                      </p:to>
                                    </p:set>
                                    <p:animEffect transition="in" filter="fade">
                                      <p:cBhvr>
                                        <p:cTn id="31" dur="500"/>
                                        <p:tgtEl>
                                          <p:spTgt spid="116"/>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56"/>
                                        </p:tgtEl>
                                        <p:attrNameLst>
                                          <p:attrName>style.visibility</p:attrName>
                                        </p:attrNameLst>
                                      </p:cBhvr>
                                      <p:to>
                                        <p:strVal val="visible"/>
                                      </p:to>
                                    </p:set>
                                    <p:animEffect transition="in" filter="fade">
                                      <p:cBhvr>
                                        <p:cTn id="34" dur="500"/>
                                        <p:tgtEl>
                                          <p:spTgt spid="156"/>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57"/>
                                        </p:tgtEl>
                                        <p:attrNameLst>
                                          <p:attrName>style.visibility</p:attrName>
                                        </p:attrNameLst>
                                      </p:cBhvr>
                                      <p:to>
                                        <p:strVal val="visible"/>
                                      </p:to>
                                    </p:set>
                                    <p:animEffect transition="in" filter="fade">
                                      <p:cBhvr>
                                        <p:cTn id="37" dur="500"/>
                                        <p:tgtEl>
                                          <p:spTgt spid="157"/>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58"/>
                                        </p:tgtEl>
                                        <p:attrNameLst>
                                          <p:attrName>style.visibility</p:attrName>
                                        </p:attrNameLst>
                                      </p:cBhvr>
                                      <p:to>
                                        <p:strVal val="visible"/>
                                      </p:to>
                                    </p:set>
                                    <p:animEffect transition="in" filter="fade">
                                      <p:cBhvr>
                                        <p:cTn id="40" dur="500"/>
                                        <p:tgtEl>
                                          <p:spTgt spid="158"/>
                                        </p:tgtEl>
                                      </p:cBhvr>
                                    </p:animEffect>
                                  </p:childTnLst>
                                </p:cTn>
                              </p:par>
                              <p:par>
                                <p:cTn id="41" presetID="10" presetClass="entr" presetSubtype="0" fill="hold" nodeType="withEffect">
                                  <p:stCondLst>
                                    <p:cond delay="0"/>
                                  </p:stCondLst>
                                  <p:childTnLst>
                                    <p:set>
                                      <p:cBhvr>
                                        <p:cTn id="42" dur="1" fill="hold">
                                          <p:stCondLst>
                                            <p:cond delay="0"/>
                                          </p:stCondLst>
                                        </p:cTn>
                                        <p:tgtEl>
                                          <p:spTgt spid="159"/>
                                        </p:tgtEl>
                                        <p:attrNameLst>
                                          <p:attrName>style.visibility</p:attrName>
                                        </p:attrNameLst>
                                      </p:cBhvr>
                                      <p:to>
                                        <p:strVal val="visible"/>
                                      </p:to>
                                    </p:set>
                                    <p:animEffect transition="in" filter="fade">
                                      <p:cBhvr>
                                        <p:cTn id="43" dur="500"/>
                                        <p:tgtEl>
                                          <p:spTgt spid="159"/>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63"/>
                                        </p:tgtEl>
                                        <p:attrNameLst>
                                          <p:attrName>style.visibility</p:attrName>
                                        </p:attrNameLst>
                                      </p:cBhvr>
                                      <p:to>
                                        <p:strVal val="visible"/>
                                      </p:to>
                                    </p:set>
                                    <p:animEffect transition="in" filter="fade">
                                      <p:cBhvr>
                                        <p:cTn id="46" dur="500"/>
                                        <p:tgtEl>
                                          <p:spTgt spid="163"/>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64"/>
                                        </p:tgtEl>
                                        <p:attrNameLst>
                                          <p:attrName>style.visibility</p:attrName>
                                        </p:attrNameLst>
                                      </p:cBhvr>
                                      <p:to>
                                        <p:strVal val="visible"/>
                                      </p:to>
                                    </p:set>
                                    <p:animEffect transition="in" filter="fade">
                                      <p:cBhvr>
                                        <p:cTn id="49" dur="500"/>
                                        <p:tgtEl>
                                          <p:spTgt spid="164"/>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65"/>
                                        </p:tgtEl>
                                        <p:attrNameLst>
                                          <p:attrName>style.visibility</p:attrName>
                                        </p:attrNameLst>
                                      </p:cBhvr>
                                      <p:to>
                                        <p:strVal val="visible"/>
                                      </p:to>
                                    </p:set>
                                    <p:animEffect transition="in" filter="fade">
                                      <p:cBhvr>
                                        <p:cTn id="52" dur="500"/>
                                        <p:tgtEl>
                                          <p:spTgt spid="165"/>
                                        </p:tgtEl>
                                      </p:cBhvr>
                                    </p:animEffect>
                                  </p:childTnLst>
                                </p:cTn>
                              </p:par>
                              <p:par>
                                <p:cTn id="53" presetID="10" presetClass="entr" presetSubtype="0" fill="hold" nodeType="withEffect">
                                  <p:stCondLst>
                                    <p:cond delay="0"/>
                                  </p:stCondLst>
                                  <p:childTnLst>
                                    <p:set>
                                      <p:cBhvr>
                                        <p:cTn id="54" dur="1" fill="hold">
                                          <p:stCondLst>
                                            <p:cond delay="0"/>
                                          </p:stCondLst>
                                        </p:cTn>
                                        <p:tgtEl>
                                          <p:spTgt spid="166"/>
                                        </p:tgtEl>
                                        <p:attrNameLst>
                                          <p:attrName>style.visibility</p:attrName>
                                        </p:attrNameLst>
                                      </p:cBhvr>
                                      <p:to>
                                        <p:strVal val="visible"/>
                                      </p:to>
                                    </p:set>
                                    <p:animEffect transition="in" filter="fade">
                                      <p:cBhvr>
                                        <p:cTn id="55" dur="500"/>
                                        <p:tgtEl>
                                          <p:spTgt spid="166"/>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70"/>
                                        </p:tgtEl>
                                        <p:attrNameLst>
                                          <p:attrName>style.visibility</p:attrName>
                                        </p:attrNameLst>
                                      </p:cBhvr>
                                      <p:to>
                                        <p:strVal val="visible"/>
                                      </p:to>
                                    </p:set>
                                    <p:animEffect transition="in" filter="fade">
                                      <p:cBhvr>
                                        <p:cTn id="58" dur="500"/>
                                        <p:tgtEl>
                                          <p:spTgt spid="170"/>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71"/>
                                        </p:tgtEl>
                                        <p:attrNameLst>
                                          <p:attrName>style.visibility</p:attrName>
                                        </p:attrNameLst>
                                      </p:cBhvr>
                                      <p:to>
                                        <p:strVal val="visible"/>
                                      </p:to>
                                    </p:set>
                                    <p:animEffect transition="in" filter="fade">
                                      <p:cBhvr>
                                        <p:cTn id="61" dur="500"/>
                                        <p:tgtEl>
                                          <p:spTgt spid="171"/>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172"/>
                                        </p:tgtEl>
                                        <p:attrNameLst>
                                          <p:attrName>style.visibility</p:attrName>
                                        </p:attrNameLst>
                                      </p:cBhvr>
                                      <p:to>
                                        <p:strVal val="visible"/>
                                      </p:to>
                                    </p:set>
                                    <p:animEffect transition="in" filter="fade">
                                      <p:cBhvr>
                                        <p:cTn id="64" dur="500"/>
                                        <p:tgtEl>
                                          <p:spTgt spid="172"/>
                                        </p:tgtEl>
                                      </p:cBhvr>
                                    </p:animEffect>
                                  </p:childTnLst>
                                </p:cTn>
                              </p:par>
                              <p:par>
                                <p:cTn id="65" presetID="10" presetClass="entr" presetSubtype="0" fill="hold" nodeType="withEffect">
                                  <p:stCondLst>
                                    <p:cond delay="0"/>
                                  </p:stCondLst>
                                  <p:childTnLst>
                                    <p:set>
                                      <p:cBhvr>
                                        <p:cTn id="66" dur="1" fill="hold">
                                          <p:stCondLst>
                                            <p:cond delay="0"/>
                                          </p:stCondLst>
                                        </p:cTn>
                                        <p:tgtEl>
                                          <p:spTgt spid="173"/>
                                        </p:tgtEl>
                                        <p:attrNameLst>
                                          <p:attrName>style.visibility</p:attrName>
                                        </p:attrNameLst>
                                      </p:cBhvr>
                                      <p:to>
                                        <p:strVal val="visible"/>
                                      </p:to>
                                    </p:set>
                                    <p:animEffect transition="in" filter="fade">
                                      <p:cBhvr>
                                        <p:cTn id="67" dur="500"/>
                                        <p:tgtEl>
                                          <p:spTgt spid="173"/>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177"/>
                                        </p:tgtEl>
                                        <p:attrNameLst>
                                          <p:attrName>style.visibility</p:attrName>
                                        </p:attrNameLst>
                                      </p:cBhvr>
                                      <p:to>
                                        <p:strVal val="visible"/>
                                      </p:to>
                                    </p:set>
                                    <p:animEffect transition="in" filter="fade">
                                      <p:cBhvr>
                                        <p:cTn id="70" dur="500"/>
                                        <p:tgtEl>
                                          <p:spTgt spid="177"/>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178"/>
                                        </p:tgtEl>
                                        <p:attrNameLst>
                                          <p:attrName>style.visibility</p:attrName>
                                        </p:attrNameLst>
                                      </p:cBhvr>
                                      <p:to>
                                        <p:strVal val="visible"/>
                                      </p:to>
                                    </p:set>
                                    <p:animEffect transition="in" filter="fade">
                                      <p:cBhvr>
                                        <p:cTn id="73" dur="500"/>
                                        <p:tgtEl>
                                          <p:spTgt spid="178"/>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179"/>
                                        </p:tgtEl>
                                        <p:attrNameLst>
                                          <p:attrName>style.visibility</p:attrName>
                                        </p:attrNameLst>
                                      </p:cBhvr>
                                      <p:to>
                                        <p:strVal val="visible"/>
                                      </p:to>
                                    </p:set>
                                    <p:animEffect transition="in" filter="fade">
                                      <p:cBhvr>
                                        <p:cTn id="76" dur="500"/>
                                        <p:tgtEl>
                                          <p:spTgt spid="179"/>
                                        </p:tgtEl>
                                      </p:cBhvr>
                                    </p:animEffect>
                                  </p:childTnLst>
                                </p:cTn>
                              </p:par>
                              <p:par>
                                <p:cTn id="77" presetID="10" presetClass="entr" presetSubtype="0" fill="hold" nodeType="withEffect">
                                  <p:stCondLst>
                                    <p:cond delay="0"/>
                                  </p:stCondLst>
                                  <p:childTnLst>
                                    <p:set>
                                      <p:cBhvr>
                                        <p:cTn id="78" dur="1" fill="hold">
                                          <p:stCondLst>
                                            <p:cond delay="0"/>
                                          </p:stCondLst>
                                        </p:cTn>
                                        <p:tgtEl>
                                          <p:spTgt spid="180"/>
                                        </p:tgtEl>
                                        <p:attrNameLst>
                                          <p:attrName>style.visibility</p:attrName>
                                        </p:attrNameLst>
                                      </p:cBhvr>
                                      <p:to>
                                        <p:strVal val="visible"/>
                                      </p:to>
                                    </p:set>
                                    <p:animEffect transition="in" filter="fade">
                                      <p:cBhvr>
                                        <p:cTn id="79" dur="500"/>
                                        <p:tgtEl>
                                          <p:spTgt spid="180"/>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184"/>
                                        </p:tgtEl>
                                        <p:attrNameLst>
                                          <p:attrName>style.visibility</p:attrName>
                                        </p:attrNameLst>
                                      </p:cBhvr>
                                      <p:to>
                                        <p:strVal val="visible"/>
                                      </p:to>
                                    </p:set>
                                    <p:animEffect transition="in" filter="fade">
                                      <p:cBhvr>
                                        <p:cTn id="82" dur="500"/>
                                        <p:tgtEl>
                                          <p:spTgt spid="184"/>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185"/>
                                        </p:tgtEl>
                                        <p:attrNameLst>
                                          <p:attrName>style.visibility</p:attrName>
                                        </p:attrNameLst>
                                      </p:cBhvr>
                                      <p:to>
                                        <p:strVal val="visible"/>
                                      </p:to>
                                    </p:set>
                                    <p:animEffect transition="in" filter="fade">
                                      <p:cBhvr>
                                        <p:cTn id="85" dur="500"/>
                                        <p:tgtEl>
                                          <p:spTgt spid="185"/>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186"/>
                                        </p:tgtEl>
                                        <p:attrNameLst>
                                          <p:attrName>style.visibility</p:attrName>
                                        </p:attrNameLst>
                                      </p:cBhvr>
                                      <p:to>
                                        <p:strVal val="visible"/>
                                      </p:to>
                                    </p:set>
                                    <p:animEffect transition="in" filter="fade">
                                      <p:cBhvr>
                                        <p:cTn id="88" dur="500"/>
                                        <p:tgtEl>
                                          <p:spTgt spid="1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 grpId="0" animBg="1"/>
      <p:bldP spid="107" grpId="0" animBg="1"/>
      <p:bldP spid="108" grpId="0" animBg="1"/>
      <p:bldP spid="113" grpId="0" animBg="1"/>
      <p:bldP spid="114" grpId="0" animBg="1"/>
      <p:bldP spid="115" grpId="0" animBg="1"/>
      <p:bldP spid="156" grpId="0" animBg="1"/>
      <p:bldP spid="157" grpId="0" animBg="1"/>
      <p:bldP spid="158" grpId="0" animBg="1"/>
      <p:bldP spid="163" grpId="0" animBg="1"/>
      <p:bldP spid="164" grpId="0" animBg="1"/>
      <p:bldP spid="165" grpId="0" animBg="1"/>
      <p:bldP spid="170" grpId="0" animBg="1"/>
      <p:bldP spid="171" grpId="0" animBg="1"/>
      <p:bldP spid="172" grpId="0" animBg="1"/>
      <p:bldP spid="177" grpId="0" animBg="1"/>
      <p:bldP spid="178" grpId="0" animBg="1"/>
      <p:bldP spid="179" grpId="0" animBg="1"/>
      <p:bldP spid="184" grpId="0" animBg="1"/>
      <p:bldP spid="185" grpId="0" animBg="1"/>
      <p:bldP spid="18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7786" y="930184"/>
            <a:ext cx="8101013" cy="994172"/>
          </a:xfrm>
        </p:spPr>
        <p:txBody>
          <a:bodyPr/>
          <a:lstStyle/>
          <a:p>
            <a:r>
              <a:rPr lang="en-US" dirty="0"/>
              <a:t>Manipulating Granularity</a:t>
            </a:r>
            <a:r>
              <a:rPr lang="en-US"/>
              <a:t>: Pivot </a:t>
            </a:r>
            <a:endParaRPr lang="en-US" dirty="0"/>
          </a:p>
        </p:txBody>
      </p:sp>
      <p:sp>
        <p:nvSpPr>
          <p:cNvPr id="43" name="TextBox 42"/>
          <p:cNvSpPr txBox="1"/>
          <p:nvPr/>
        </p:nvSpPr>
        <p:spPr>
          <a:xfrm>
            <a:off x="-4510341" y="1643881"/>
            <a:ext cx="417102" cy="415498"/>
          </a:xfrm>
          <a:prstGeom prst="rect">
            <a:avLst/>
          </a:prstGeom>
        </p:spPr>
        <p:txBody>
          <a:bodyPr wrap="none" rtlCol="0">
            <a:spAutoFit/>
          </a:bodyPr>
          <a:lstStyle/>
          <a:p>
            <a:pPr algn="ctr"/>
            <a:r>
              <a:rPr lang="en-US" sz="1050" dirty="0"/>
              <a:t>Key</a:t>
            </a:r>
            <a:br>
              <a:rPr lang="en-US" sz="1050" dirty="0"/>
            </a:br>
            <a:r>
              <a:rPr lang="en-US" sz="1050" dirty="0"/>
              <a:t>R</a:t>
            </a:r>
          </a:p>
        </p:txBody>
      </p:sp>
      <p:sp>
        <p:nvSpPr>
          <p:cNvPr id="44" name="TextBox 43"/>
          <p:cNvSpPr txBox="1"/>
          <p:nvPr/>
        </p:nvSpPr>
        <p:spPr>
          <a:xfrm>
            <a:off x="-3660225" y="1851630"/>
            <a:ext cx="470000" cy="253916"/>
          </a:xfrm>
          <a:prstGeom prst="rect">
            <a:avLst/>
          </a:prstGeom>
        </p:spPr>
        <p:txBody>
          <a:bodyPr wrap="none" rtlCol="0">
            <a:spAutoFit/>
          </a:bodyPr>
          <a:lstStyle/>
          <a:p>
            <a:pPr algn="ctr"/>
            <a:r>
              <a:rPr lang="en-US" sz="1050"/>
              <a:t>Data</a:t>
            </a:r>
          </a:p>
        </p:txBody>
      </p:sp>
      <p:grpSp>
        <p:nvGrpSpPr>
          <p:cNvPr id="11" name="Group 10"/>
          <p:cNvGrpSpPr/>
          <p:nvPr/>
        </p:nvGrpSpPr>
        <p:grpSpPr>
          <a:xfrm>
            <a:off x="-4486817" y="2544390"/>
            <a:ext cx="1246620" cy="305830"/>
            <a:chOff x="570778" y="2418853"/>
            <a:chExt cx="1662160" cy="407773"/>
          </a:xfrm>
        </p:grpSpPr>
        <p:sp>
          <p:nvSpPr>
            <p:cNvPr id="17" name="Rectangle 16"/>
            <p:cNvSpPr/>
            <p:nvPr/>
          </p:nvSpPr>
          <p:spPr>
            <a:xfrm>
              <a:off x="570778" y="241885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1800" dirty="0"/>
                <a:t>B</a:t>
              </a:r>
            </a:p>
          </p:txBody>
        </p:sp>
        <p:sp>
          <p:nvSpPr>
            <p:cNvPr id="18" name="Rectangle 17"/>
            <p:cNvSpPr/>
            <p:nvPr/>
          </p:nvSpPr>
          <p:spPr>
            <a:xfrm>
              <a:off x="1739533" y="241885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a:t>1</a:t>
              </a:r>
            </a:p>
          </p:txBody>
        </p:sp>
        <p:sp>
          <p:nvSpPr>
            <p:cNvPr id="72" name="Rectangle 71"/>
            <p:cNvSpPr/>
            <p:nvPr/>
          </p:nvSpPr>
          <p:spPr>
            <a:xfrm>
              <a:off x="1142809" y="2418853"/>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800" dirty="0"/>
                <a:t>V</a:t>
              </a:r>
            </a:p>
          </p:txBody>
        </p:sp>
      </p:grpSp>
      <p:grpSp>
        <p:nvGrpSpPr>
          <p:cNvPr id="10" name="Group 9"/>
          <p:cNvGrpSpPr/>
          <p:nvPr/>
        </p:nvGrpSpPr>
        <p:grpSpPr>
          <a:xfrm>
            <a:off x="-4486817" y="2944440"/>
            <a:ext cx="1246620" cy="305830"/>
            <a:chOff x="570778" y="2952253"/>
            <a:chExt cx="1662160" cy="407773"/>
          </a:xfrm>
        </p:grpSpPr>
        <p:sp>
          <p:nvSpPr>
            <p:cNvPr id="19" name="Rectangle 18"/>
            <p:cNvSpPr/>
            <p:nvPr/>
          </p:nvSpPr>
          <p:spPr>
            <a:xfrm>
              <a:off x="570778" y="295225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1800" dirty="0"/>
                <a:t>C</a:t>
              </a:r>
            </a:p>
          </p:txBody>
        </p:sp>
        <p:sp>
          <p:nvSpPr>
            <p:cNvPr id="20" name="Rectangle 19"/>
            <p:cNvSpPr/>
            <p:nvPr/>
          </p:nvSpPr>
          <p:spPr>
            <a:xfrm>
              <a:off x="1739533" y="295225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a:t>4</a:t>
              </a:r>
            </a:p>
          </p:txBody>
        </p:sp>
        <p:sp>
          <p:nvSpPr>
            <p:cNvPr id="73" name="Rectangle 72"/>
            <p:cNvSpPr/>
            <p:nvPr/>
          </p:nvSpPr>
          <p:spPr>
            <a:xfrm>
              <a:off x="1142809" y="2952253"/>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800" dirty="0"/>
                <a:t>U</a:t>
              </a:r>
            </a:p>
          </p:txBody>
        </p:sp>
      </p:grpSp>
      <p:grpSp>
        <p:nvGrpSpPr>
          <p:cNvPr id="9" name="Group 8"/>
          <p:cNvGrpSpPr/>
          <p:nvPr/>
        </p:nvGrpSpPr>
        <p:grpSpPr>
          <a:xfrm>
            <a:off x="-4486817" y="3344490"/>
            <a:ext cx="1246620" cy="305830"/>
            <a:chOff x="570778" y="3485653"/>
            <a:chExt cx="1662160" cy="407773"/>
          </a:xfrm>
        </p:grpSpPr>
        <p:sp>
          <p:nvSpPr>
            <p:cNvPr id="21" name="Rectangle 20"/>
            <p:cNvSpPr/>
            <p:nvPr/>
          </p:nvSpPr>
          <p:spPr>
            <a:xfrm>
              <a:off x="570778" y="348565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1800" dirty="0"/>
                <a:t>A</a:t>
              </a:r>
            </a:p>
          </p:txBody>
        </p:sp>
        <p:sp>
          <p:nvSpPr>
            <p:cNvPr id="22" name="Rectangle 21"/>
            <p:cNvSpPr/>
            <p:nvPr/>
          </p:nvSpPr>
          <p:spPr>
            <a:xfrm>
              <a:off x="1739533" y="348565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a:t>1</a:t>
              </a:r>
            </a:p>
          </p:txBody>
        </p:sp>
        <p:sp>
          <p:nvSpPr>
            <p:cNvPr id="74" name="Rectangle 73"/>
            <p:cNvSpPr/>
            <p:nvPr/>
          </p:nvSpPr>
          <p:spPr>
            <a:xfrm>
              <a:off x="1142809" y="3485653"/>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800" dirty="0"/>
                <a:t>V</a:t>
              </a:r>
            </a:p>
          </p:txBody>
        </p:sp>
      </p:grpSp>
      <p:grpSp>
        <p:nvGrpSpPr>
          <p:cNvPr id="8" name="Group 7"/>
          <p:cNvGrpSpPr/>
          <p:nvPr/>
        </p:nvGrpSpPr>
        <p:grpSpPr>
          <a:xfrm>
            <a:off x="-4486817" y="3744540"/>
            <a:ext cx="1246620" cy="305830"/>
            <a:chOff x="570778" y="4019053"/>
            <a:chExt cx="1662160" cy="407773"/>
          </a:xfrm>
        </p:grpSpPr>
        <p:sp>
          <p:nvSpPr>
            <p:cNvPr id="23" name="Rectangle 22"/>
            <p:cNvSpPr/>
            <p:nvPr/>
          </p:nvSpPr>
          <p:spPr>
            <a:xfrm>
              <a:off x="570778" y="401905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1800" dirty="0"/>
                <a:t>B</a:t>
              </a:r>
            </a:p>
          </p:txBody>
        </p:sp>
        <p:sp>
          <p:nvSpPr>
            <p:cNvPr id="24" name="Rectangle 23"/>
            <p:cNvSpPr/>
            <p:nvPr/>
          </p:nvSpPr>
          <p:spPr>
            <a:xfrm>
              <a:off x="1739533" y="401905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a:t>5</a:t>
              </a:r>
            </a:p>
          </p:txBody>
        </p:sp>
        <p:sp>
          <p:nvSpPr>
            <p:cNvPr id="75" name="Rectangle 74"/>
            <p:cNvSpPr/>
            <p:nvPr/>
          </p:nvSpPr>
          <p:spPr>
            <a:xfrm>
              <a:off x="1142809" y="4019053"/>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800" dirty="0"/>
                <a:t>U</a:t>
              </a:r>
            </a:p>
          </p:txBody>
        </p:sp>
      </p:grpSp>
      <p:grpSp>
        <p:nvGrpSpPr>
          <p:cNvPr id="7" name="Group 6"/>
          <p:cNvGrpSpPr/>
          <p:nvPr/>
        </p:nvGrpSpPr>
        <p:grpSpPr>
          <a:xfrm>
            <a:off x="-4496077" y="4155738"/>
            <a:ext cx="1246620" cy="305830"/>
            <a:chOff x="570778" y="4552453"/>
            <a:chExt cx="1662160" cy="407773"/>
          </a:xfrm>
        </p:grpSpPr>
        <p:sp>
          <p:nvSpPr>
            <p:cNvPr id="25" name="Rectangle 24"/>
            <p:cNvSpPr/>
            <p:nvPr/>
          </p:nvSpPr>
          <p:spPr>
            <a:xfrm>
              <a:off x="570778" y="455245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1800" dirty="0"/>
                <a:t>C</a:t>
              </a:r>
            </a:p>
          </p:txBody>
        </p:sp>
        <p:sp>
          <p:nvSpPr>
            <p:cNvPr id="26" name="Rectangle 25"/>
            <p:cNvSpPr/>
            <p:nvPr/>
          </p:nvSpPr>
          <p:spPr>
            <a:xfrm>
              <a:off x="1739533" y="455245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a:t>9</a:t>
              </a:r>
            </a:p>
          </p:txBody>
        </p:sp>
        <p:sp>
          <p:nvSpPr>
            <p:cNvPr id="76" name="Rectangle 75"/>
            <p:cNvSpPr/>
            <p:nvPr/>
          </p:nvSpPr>
          <p:spPr>
            <a:xfrm>
              <a:off x="1142809" y="4552453"/>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800" dirty="0"/>
                <a:t>V</a:t>
              </a:r>
            </a:p>
          </p:txBody>
        </p:sp>
      </p:grpSp>
      <p:grpSp>
        <p:nvGrpSpPr>
          <p:cNvPr id="6" name="Group 5"/>
          <p:cNvGrpSpPr/>
          <p:nvPr/>
        </p:nvGrpSpPr>
        <p:grpSpPr>
          <a:xfrm>
            <a:off x="-4486817" y="4544640"/>
            <a:ext cx="1246620" cy="305830"/>
            <a:chOff x="570778" y="5085853"/>
            <a:chExt cx="1662160" cy="407773"/>
          </a:xfrm>
        </p:grpSpPr>
        <p:sp>
          <p:nvSpPr>
            <p:cNvPr id="34" name="Rectangle 33"/>
            <p:cNvSpPr/>
            <p:nvPr/>
          </p:nvSpPr>
          <p:spPr>
            <a:xfrm>
              <a:off x="570778" y="508585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1800" dirty="0"/>
                <a:t>A</a:t>
              </a:r>
            </a:p>
          </p:txBody>
        </p:sp>
        <p:sp>
          <p:nvSpPr>
            <p:cNvPr id="35" name="Rectangle 34"/>
            <p:cNvSpPr/>
            <p:nvPr/>
          </p:nvSpPr>
          <p:spPr>
            <a:xfrm>
              <a:off x="1739533" y="508585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a:t>2</a:t>
              </a:r>
            </a:p>
          </p:txBody>
        </p:sp>
        <p:sp>
          <p:nvSpPr>
            <p:cNvPr id="77" name="Rectangle 76"/>
            <p:cNvSpPr/>
            <p:nvPr/>
          </p:nvSpPr>
          <p:spPr>
            <a:xfrm>
              <a:off x="1142809" y="5085853"/>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800" dirty="0"/>
                <a:t>U</a:t>
              </a:r>
            </a:p>
          </p:txBody>
        </p:sp>
      </p:grpSp>
      <p:grpSp>
        <p:nvGrpSpPr>
          <p:cNvPr id="5" name="Group 4"/>
          <p:cNvGrpSpPr/>
          <p:nvPr/>
        </p:nvGrpSpPr>
        <p:grpSpPr>
          <a:xfrm>
            <a:off x="-4486817" y="4944690"/>
            <a:ext cx="1246620" cy="305830"/>
            <a:chOff x="570778" y="5619253"/>
            <a:chExt cx="1662160" cy="407773"/>
          </a:xfrm>
        </p:grpSpPr>
        <p:sp>
          <p:nvSpPr>
            <p:cNvPr id="37" name="Rectangle 36"/>
            <p:cNvSpPr/>
            <p:nvPr/>
          </p:nvSpPr>
          <p:spPr>
            <a:xfrm>
              <a:off x="570778" y="561925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1800" dirty="0"/>
                <a:t>B</a:t>
              </a:r>
            </a:p>
          </p:txBody>
        </p:sp>
        <p:sp>
          <p:nvSpPr>
            <p:cNvPr id="38" name="Rectangle 37"/>
            <p:cNvSpPr/>
            <p:nvPr/>
          </p:nvSpPr>
          <p:spPr>
            <a:xfrm>
              <a:off x="1739533" y="561925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a:t>6</a:t>
              </a:r>
            </a:p>
          </p:txBody>
        </p:sp>
        <p:sp>
          <p:nvSpPr>
            <p:cNvPr id="78" name="Rectangle 77"/>
            <p:cNvSpPr/>
            <p:nvPr/>
          </p:nvSpPr>
          <p:spPr>
            <a:xfrm>
              <a:off x="1142809" y="5619253"/>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800" dirty="0"/>
                <a:t>V</a:t>
              </a:r>
            </a:p>
          </p:txBody>
        </p:sp>
      </p:grpSp>
      <p:grpSp>
        <p:nvGrpSpPr>
          <p:cNvPr id="4" name="Group 3"/>
          <p:cNvGrpSpPr/>
          <p:nvPr/>
        </p:nvGrpSpPr>
        <p:grpSpPr>
          <a:xfrm>
            <a:off x="-4486817" y="5344740"/>
            <a:ext cx="1246620" cy="305830"/>
            <a:chOff x="570778" y="6152653"/>
            <a:chExt cx="1662160" cy="407773"/>
          </a:xfrm>
        </p:grpSpPr>
        <p:sp>
          <p:nvSpPr>
            <p:cNvPr id="40" name="Rectangle 39"/>
            <p:cNvSpPr/>
            <p:nvPr/>
          </p:nvSpPr>
          <p:spPr>
            <a:xfrm>
              <a:off x="570778" y="615265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1800" dirty="0"/>
                <a:t>D</a:t>
              </a:r>
            </a:p>
          </p:txBody>
        </p:sp>
        <p:sp>
          <p:nvSpPr>
            <p:cNvPr id="41" name="Rectangle 40"/>
            <p:cNvSpPr/>
            <p:nvPr/>
          </p:nvSpPr>
          <p:spPr>
            <a:xfrm>
              <a:off x="1739533" y="615265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a:t>5</a:t>
              </a:r>
            </a:p>
          </p:txBody>
        </p:sp>
        <p:sp>
          <p:nvSpPr>
            <p:cNvPr id="79" name="Rectangle 78"/>
            <p:cNvSpPr/>
            <p:nvPr/>
          </p:nvSpPr>
          <p:spPr>
            <a:xfrm>
              <a:off x="1142809" y="6152653"/>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800" dirty="0"/>
                <a:t>U</a:t>
              </a:r>
            </a:p>
          </p:txBody>
        </p:sp>
      </p:grpSp>
      <p:sp>
        <p:nvSpPr>
          <p:cNvPr id="80" name="TextBox 79"/>
          <p:cNvSpPr txBox="1"/>
          <p:nvPr/>
        </p:nvSpPr>
        <p:spPr>
          <a:xfrm>
            <a:off x="-4081318" y="1643881"/>
            <a:ext cx="417102" cy="415498"/>
          </a:xfrm>
          <a:prstGeom prst="rect">
            <a:avLst/>
          </a:prstGeom>
        </p:spPr>
        <p:txBody>
          <a:bodyPr wrap="none" rtlCol="0">
            <a:spAutoFit/>
          </a:bodyPr>
          <a:lstStyle/>
          <a:p>
            <a:pPr algn="ctr"/>
            <a:r>
              <a:rPr lang="en-US" sz="1050" dirty="0"/>
              <a:t>Key</a:t>
            </a:r>
          </a:p>
          <a:p>
            <a:pPr algn="ctr"/>
            <a:r>
              <a:rPr lang="en-US" sz="1050" dirty="0"/>
              <a:t>C</a:t>
            </a:r>
          </a:p>
        </p:txBody>
      </p:sp>
      <p:grpSp>
        <p:nvGrpSpPr>
          <p:cNvPr id="12" name="Group 11"/>
          <p:cNvGrpSpPr/>
          <p:nvPr/>
        </p:nvGrpSpPr>
        <p:grpSpPr>
          <a:xfrm>
            <a:off x="-4486817" y="2144340"/>
            <a:ext cx="1246620" cy="305830"/>
            <a:chOff x="570778" y="1885453"/>
            <a:chExt cx="1662160" cy="407773"/>
          </a:xfrm>
        </p:grpSpPr>
        <p:sp>
          <p:nvSpPr>
            <p:cNvPr id="46" name="Rectangle 45"/>
            <p:cNvSpPr/>
            <p:nvPr/>
          </p:nvSpPr>
          <p:spPr>
            <a:xfrm>
              <a:off x="570778" y="188545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1800" dirty="0"/>
                <a:t>A</a:t>
              </a:r>
            </a:p>
          </p:txBody>
        </p:sp>
        <p:sp>
          <p:nvSpPr>
            <p:cNvPr id="47" name="Rectangle 46"/>
            <p:cNvSpPr/>
            <p:nvPr/>
          </p:nvSpPr>
          <p:spPr>
            <a:xfrm>
              <a:off x="1739533" y="188545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a:t>3</a:t>
              </a:r>
            </a:p>
          </p:txBody>
        </p:sp>
        <p:sp>
          <p:nvSpPr>
            <p:cNvPr id="81" name="Rectangle 80"/>
            <p:cNvSpPr/>
            <p:nvPr/>
          </p:nvSpPr>
          <p:spPr>
            <a:xfrm>
              <a:off x="1142809" y="1885453"/>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800" dirty="0"/>
                <a:t>U</a:t>
              </a:r>
            </a:p>
          </p:txBody>
        </p:sp>
      </p:grpSp>
      <p:grpSp>
        <p:nvGrpSpPr>
          <p:cNvPr id="29" name="Group 28"/>
          <p:cNvGrpSpPr/>
          <p:nvPr/>
        </p:nvGrpSpPr>
        <p:grpSpPr>
          <a:xfrm>
            <a:off x="-2061395" y="4389720"/>
            <a:ext cx="1246620" cy="305830"/>
            <a:chOff x="3804673" y="4879292"/>
            <a:chExt cx="1662160" cy="407773"/>
          </a:xfrm>
        </p:grpSpPr>
        <p:sp>
          <p:nvSpPr>
            <p:cNvPr id="123" name="Rectangle 122"/>
            <p:cNvSpPr/>
            <p:nvPr/>
          </p:nvSpPr>
          <p:spPr>
            <a:xfrm>
              <a:off x="3804673" y="4879292"/>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1800" dirty="0"/>
                <a:t>C</a:t>
              </a:r>
            </a:p>
          </p:txBody>
        </p:sp>
        <p:sp>
          <p:nvSpPr>
            <p:cNvPr id="124" name="Rectangle 123"/>
            <p:cNvSpPr/>
            <p:nvPr/>
          </p:nvSpPr>
          <p:spPr>
            <a:xfrm>
              <a:off x="4973428" y="4879292"/>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a:t>4</a:t>
              </a:r>
            </a:p>
          </p:txBody>
        </p:sp>
        <p:sp>
          <p:nvSpPr>
            <p:cNvPr id="125" name="Rectangle 124"/>
            <p:cNvSpPr/>
            <p:nvPr/>
          </p:nvSpPr>
          <p:spPr>
            <a:xfrm>
              <a:off x="4376704" y="4879292"/>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800" dirty="0"/>
                <a:t>U</a:t>
              </a:r>
            </a:p>
          </p:txBody>
        </p:sp>
      </p:grpSp>
      <p:grpSp>
        <p:nvGrpSpPr>
          <p:cNvPr id="27" name="Group 26"/>
          <p:cNvGrpSpPr/>
          <p:nvPr/>
        </p:nvGrpSpPr>
        <p:grpSpPr>
          <a:xfrm>
            <a:off x="-2061395" y="2564263"/>
            <a:ext cx="1246620" cy="305830"/>
            <a:chOff x="3804673" y="2445350"/>
            <a:chExt cx="1662160" cy="407773"/>
          </a:xfrm>
        </p:grpSpPr>
        <p:sp>
          <p:nvSpPr>
            <p:cNvPr id="127" name="Rectangle 126"/>
            <p:cNvSpPr/>
            <p:nvPr/>
          </p:nvSpPr>
          <p:spPr>
            <a:xfrm>
              <a:off x="3804673" y="2445350"/>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1800" dirty="0"/>
                <a:t>A</a:t>
              </a:r>
            </a:p>
          </p:txBody>
        </p:sp>
        <p:sp>
          <p:nvSpPr>
            <p:cNvPr id="128" name="Rectangle 127"/>
            <p:cNvSpPr/>
            <p:nvPr/>
          </p:nvSpPr>
          <p:spPr>
            <a:xfrm>
              <a:off x="4973428" y="2445350"/>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a:t>1</a:t>
              </a:r>
            </a:p>
          </p:txBody>
        </p:sp>
        <p:sp>
          <p:nvSpPr>
            <p:cNvPr id="129" name="Rectangle 128"/>
            <p:cNvSpPr/>
            <p:nvPr/>
          </p:nvSpPr>
          <p:spPr>
            <a:xfrm>
              <a:off x="4376704" y="2445350"/>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800" dirty="0"/>
                <a:t>V</a:t>
              </a:r>
            </a:p>
          </p:txBody>
        </p:sp>
      </p:grpSp>
      <p:grpSp>
        <p:nvGrpSpPr>
          <p:cNvPr id="28" name="Group 27"/>
          <p:cNvGrpSpPr/>
          <p:nvPr/>
        </p:nvGrpSpPr>
        <p:grpSpPr>
          <a:xfrm>
            <a:off x="-2061395" y="3053750"/>
            <a:ext cx="1246620" cy="305830"/>
            <a:chOff x="3804673" y="3097999"/>
            <a:chExt cx="1662160" cy="407773"/>
          </a:xfrm>
        </p:grpSpPr>
        <p:sp>
          <p:nvSpPr>
            <p:cNvPr id="131" name="Rectangle 130"/>
            <p:cNvSpPr/>
            <p:nvPr/>
          </p:nvSpPr>
          <p:spPr>
            <a:xfrm>
              <a:off x="3804673" y="3097999"/>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1800" dirty="0"/>
                <a:t>B</a:t>
              </a:r>
            </a:p>
          </p:txBody>
        </p:sp>
        <p:sp>
          <p:nvSpPr>
            <p:cNvPr id="132" name="Rectangle 131"/>
            <p:cNvSpPr/>
            <p:nvPr/>
          </p:nvSpPr>
          <p:spPr>
            <a:xfrm>
              <a:off x="4973428" y="3097999"/>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a:t>5</a:t>
              </a:r>
            </a:p>
          </p:txBody>
        </p:sp>
        <p:sp>
          <p:nvSpPr>
            <p:cNvPr id="133" name="Rectangle 132"/>
            <p:cNvSpPr/>
            <p:nvPr/>
          </p:nvSpPr>
          <p:spPr>
            <a:xfrm>
              <a:off x="4376704" y="3097999"/>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800" dirty="0"/>
                <a:t>U</a:t>
              </a:r>
            </a:p>
          </p:txBody>
        </p:sp>
      </p:grpSp>
      <p:grpSp>
        <p:nvGrpSpPr>
          <p:cNvPr id="30" name="Group 29"/>
          <p:cNvGrpSpPr/>
          <p:nvPr/>
        </p:nvGrpSpPr>
        <p:grpSpPr>
          <a:xfrm>
            <a:off x="-2061395" y="4879206"/>
            <a:ext cx="1246620" cy="305830"/>
            <a:chOff x="3804673" y="5531941"/>
            <a:chExt cx="1662160" cy="407773"/>
          </a:xfrm>
        </p:grpSpPr>
        <p:sp>
          <p:nvSpPr>
            <p:cNvPr id="135" name="Rectangle 134"/>
            <p:cNvSpPr/>
            <p:nvPr/>
          </p:nvSpPr>
          <p:spPr>
            <a:xfrm>
              <a:off x="3804673" y="5531941"/>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1800" dirty="0"/>
                <a:t>C</a:t>
              </a:r>
            </a:p>
          </p:txBody>
        </p:sp>
        <p:sp>
          <p:nvSpPr>
            <p:cNvPr id="136" name="Rectangle 135"/>
            <p:cNvSpPr/>
            <p:nvPr/>
          </p:nvSpPr>
          <p:spPr>
            <a:xfrm>
              <a:off x="4973428" y="5531941"/>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a:t>9</a:t>
              </a:r>
            </a:p>
          </p:txBody>
        </p:sp>
        <p:sp>
          <p:nvSpPr>
            <p:cNvPr id="137" name="Rectangle 136"/>
            <p:cNvSpPr/>
            <p:nvPr/>
          </p:nvSpPr>
          <p:spPr>
            <a:xfrm>
              <a:off x="4376704" y="5531941"/>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800" dirty="0"/>
                <a:t>V</a:t>
              </a:r>
            </a:p>
          </p:txBody>
        </p:sp>
      </p:grpSp>
      <p:grpSp>
        <p:nvGrpSpPr>
          <p:cNvPr id="118" name="Group 117"/>
          <p:cNvGrpSpPr/>
          <p:nvPr/>
        </p:nvGrpSpPr>
        <p:grpSpPr>
          <a:xfrm>
            <a:off x="-2061395" y="3543237"/>
            <a:ext cx="1246620" cy="305830"/>
            <a:chOff x="570778" y="2418853"/>
            <a:chExt cx="1662160" cy="407773"/>
          </a:xfrm>
        </p:grpSpPr>
        <p:sp>
          <p:nvSpPr>
            <p:cNvPr id="119" name="Rectangle 118"/>
            <p:cNvSpPr/>
            <p:nvPr/>
          </p:nvSpPr>
          <p:spPr>
            <a:xfrm>
              <a:off x="570778" y="241885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1800" dirty="0"/>
                <a:t>B</a:t>
              </a:r>
            </a:p>
          </p:txBody>
        </p:sp>
        <p:sp>
          <p:nvSpPr>
            <p:cNvPr id="120" name="Rectangle 119"/>
            <p:cNvSpPr/>
            <p:nvPr/>
          </p:nvSpPr>
          <p:spPr>
            <a:xfrm>
              <a:off x="1739533" y="241885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a:t>1</a:t>
              </a:r>
            </a:p>
          </p:txBody>
        </p:sp>
        <p:sp>
          <p:nvSpPr>
            <p:cNvPr id="121" name="Rectangle 120"/>
            <p:cNvSpPr/>
            <p:nvPr/>
          </p:nvSpPr>
          <p:spPr>
            <a:xfrm>
              <a:off x="1142809" y="2418853"/>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800" dirty="0"/>
                <a:t>V</a:t>
              </a:r>
            </a:p>
          </p:txBody>
        </p:sp>
      </p:grpSp>
      <p:grpSp>
        <p:nvGrpSpPr>
          <p:cNvPr id="142" name="Group 141"/>
          <p:cNvGrpSpPr/>
          <p:nvPr/>
        </p:nvGrpSpPr>
        <p:grpSpPr>
          <a:xfrm>
            <a:off x="-2061395" y="3900233"/>
            <a:ext cx="1246620" cy="305830"/>
            <a:chOff x="570778" y="5619253"/>
            <a:chExt cx="1662160" cy="407773"/>
          </a:xfrm>
        </p:grpSpPr>
        <p:sp>
          <p:nvSpPr>
            <p:cNvPr id="143" name="Rectangle 142"/>
            <p:cNvSpPr/>
            <p:nvPr/>
          </p:nvSpPr>
          <p:spPr>
            <a:xfrm>
              <a:off x="570778" y="561925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1800" dirty="0"/>
                <a:t>B</a:t>
              </a:r>
            </a:p>
          </p:txBody>
        </p:sp>
        <p:sp>
          <p:nvSpPr>
            <p:cNvPr id="144" name="Rectangle 143"/>
            <p:cNvSpPr/>
            <p:nvPr/>
          </p:nvSpPr>
          <p:spPr>
            <a:xfrm>
              <a:off x="1739533" y="561925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a:t>6</a:t>
              </a:r>
            </a:p>
          </p:txBody>
        </p:sp>
        <p:sp>
          <p:nvSpPr>
            <p:cNvPr id="145" name="Rectangle 144"/>
            <p:cNvSpPr/>
            <p:nvPr/>
          </p:nvSpPr>
          <p:spPr>
            <a:xfrm>
              <a:off x="1142809" y="5619253"/>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800" dirty="0"/>
                <a:t>V</a:t>
              </a:r>
            </a:p>
          </p:txBody>
        </p:sp>
      </p:grpSp>
      <p:grpSp>
        <p:nvGrpSpPr>
          <p:cNvPr id="31" name="Group 30"/>
          <p:cNvGrpSpPr/>
          <p:nvPr/>
        </p:nvGrpSpPr>
        <p:grpSpPr>
          <a:xfrm>
            <a:off x="-2061395" y="5368695"/>
            <a:ext cx="1246620" cy="305830"/>
            <a:chOff x="3804673" y="6184592"/>
            <a:chExt cx="1662160" cy="407773"/>
          </a:xfrm>
        </p:grpSpPr>
        <p:sp>
          <p:nvSpPr>
            <p:cNvPr id="147" name="Rectangle 146"/>
            <p:cNvSpPr/>
            <p:nvPr/>
          </p:nvSpPr>
          <p:spPr>
            <a:xfrm>
              <a:off x="3804673" y="6184592"/>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1800" dirty="0"/>
                <a:t>D</a:t>
              </a:r>
            </a:p>
          </p:txBody>
        </p:sp>
        <p:sp>
          <p:nvSpPr>
            <p:cNvPr id="148" name="Rectangle 147"/>
            <p:cNvSpPr/>
            <p:nvPr/>
          </p:nvSpPr>
          <p:spPr>
            <a:xfrm>
              <a:off x="4973428" y="6184592"/>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a:t>5</a:t>
              </a:r>
            </a:p>
          </p:txBody>
        </p:sp>
        <p:sp>
          <p:nvSpPr>
            <p:cNvPr id="149" name="Rectangle 148"/>
            <p:cNvSpPr/>
            <p:nvPr/>
          </p:nvSpPr>
          <p:spPr>
            <a:xfrm>
              <a:off x="4376704" y="6184592"/>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800" dirty="0"/>
                <a:t>U</a:t>
              </a:r>
            </a:p>
          </p:txBody>
        </p:sp>
      </p:grpSp>
      <p:grpSp>
        <p:nvGrpSpPr>
          <p:cNvPr id="138" name="Group 137"/>
          <p:cNvGrpSpPr/>
          <p:nvPr/>
        </p:nvGrpSpPr>
        <p:grpSpPr>
          <a:xfrm>
            <a:off x="-2061395" y="2074776"/>
            <a:ext cx="1246620" cy="305830"/>
            <a:chOff x="570778" y="5085853"/>
            <a:chExt cx="1662160" cy="407773"/>
          </a:xfrm>
        </p:grpSpPr>
        <p:sp>
          <p:nvSpPr>
            <p:cNvPr id="139" name="Rectangle 138"/>
            <p:cNvSpPr/>
            <p:nvPr/>
          </p:nvSpPr>
          <p:spPr>
            <a:xfrm>
              <a:off x="570778" y="508585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1800" dirty="0"/>
                <a:t>A</a:t>
              </a:r>
            </a:p>
          </p:txBody>
        </p:sp>
        <p:sp>
          <p:nvSpPr>
            <p:cNvPr id="140" name="Rectangle 139"/>
            <p:cNvSpPr/>
            <p:nvPr/>
          </p:nvSpPr>
          <p:spPr>
            <a:xfrm>
              <a:off x="1739533" y="508585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a:t>2</a:t>
              </a:r>
            </a:p>
          </p:txBody>
        </p:sp>
        <p:sp>
          <p:nvSpPr>
            <p:cNvPr id="141" name="Rectangle 140"/>
            <p:cNvSpPr/>
            <p:nvPr/>
          </p:nvSpPr>
          <p:spPr>
            <a:xfrm>
              <a:off x="1142809" y="5085853"/>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800" dirty="0"/>
                <a:t>U</a:t>
              </a:r>
            </a:p>
          </p:txBody>
        </p:sp>
      </p:grpSp>
      <p:grpSp>
        <p:nvGrpSpPr>
          <p:cNvPr id="150" name="Group 149"/>
          <p:cNvGrpSpPr/>
          <p:nvPr/>
        </p:nvGrpSpPr>
        <p:grpSpPr>
          <a:xfrm>
            <a:off x="-2061395" y="1722669"/>
            <a:ext cx="1246620" cy="305830"/>
            <a:chOff x="570778" y="1885453"/>
            <a:chExt cx="1662160" cy="407773"/>
          </a:xfrm>
        </p:grpSpPr>
        <p:sp>
          <p:nvSpPr>
            <p:cNvPr id="151" name="Rectangle 150"/>
            <p:cNvSpPr/>
            <p:nvPr/>
          </p:nvSpPr>
          <p:spPr>
            <a:xfrm>
              <a:off x="570778" y="188545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1800" dirty="0"/>
                <a:t>A</a:t>
              </a:r>
            </a:p>
          </p:txBody>
        </p:sp>
        <p:sp>
          <p:nvSpPr>
            <p:cNvPr id="152" name="Rectangle 151"/>
            <p:cNvSpPr/>
            <p:nvPr/>
          </p:nvSpPr>
          <p:spPr>
            <a:xfrm>
              <a:off x="1739533" y="188545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a:t>3</a:t>
              </a:r>
            </a:p>
          </p:txBody>
        </p:sp>
        <p:sp>
          <p:nvSpPr>
            <p:cNvPr id="153" name="Rectangle 152"/>
            <p:cNvSpPr/>
            <p:nvPr/>
          </p:nvSpPr>
          <p:spPr>
            <a:xfrm>
              <a:off x="1142809" y="1885453"/>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800" dirty="0"/>
                <a:t>U</a:t>
              </a:r>
            </a:p>
          </p:txBody>
        </p:sp>
      </p:grpSp>
      <p:grpSp>
        <p:nvGrpSpPr>
          <p:cNvPr id="82" name="Group 81"/>
          <p:cNvGrpSpPr/>
          <p:nvPr/>
        </p:nvGrpSpPr>
        <p:grpSpPr>
          <a:xfrm>
            <a:off x="-3090173" y="3462635"/>
            <a:ext cx="832199" cy="415498"/>
            <a:chOff x="2432969" y="3643177"/>
            <a:chExt cx="1109599" cy="553996"/>
          </a:xfrm>
        </p:grpSpPr>
        <p:cxnSp>
          <p:nvCxnSpPr>
            <p:cNvPr id="83" name="Straight Arrow Connector 82"/>
            <p:cNvCxnSpPr/>
            <p:nvPr/>
          </p:nvCxnSpPr>
          <p:spPr>
            <a:xfrm>
              <a:off x="2432969" y="3966343"/>
              <a:ext cx="1109599" cy="0"/>
            </a:xfrm>
            <a:prstGeom prst="straightConnector1">
              <a:avLst/>
            </a:prstGeom>
            <a:ln>
              <a:tailEnd type="triangle"/>
            </a:ln>
          </p:spPr>
          <p:style>
            <a:lnRef idx="1">
              <a:schemeClr val="accent1"/>
            </a:lnRef>
            <a:fillRef idx="0">
              <a:schemeClr val="accent1"/>
            </a:fillRef>
            <a:effectRef idx="1">
              <a:schemeClr val="accent1"/>
            </a:effectRef>
            <a:fontRef idx="minor">
              <a:schemeClr val="tx1"/>
            </a:fontRef>
          </p:style>
        </p:cxnSp>
        <p:sp>
          <p:nvSpPr>
            <p:cNvPr id="84" name="TextBox 83"/>
            <p:cNvSpPr txBox="1"/>
            <p:nvPr/>
          </p:nvSpPr>
          <p:spPr>
            <a:xfrm>
              <a:off x="2519478" y="3643177"/>
              <a:ext cx="936582" cy="553996"/>
            </a:xfrm>
            <a:prstGeom prst="rect">
              <a:avLst/>
            </a:prstGeom>
          </p:spPr>
          <p:txBody>
            <a:bodyPr wrap="none" rtlCol="0">
              <a:spAutoFit/>
            </a:bodyPr>
            <a:lstStyle/>
            <a:p>
              <a:pPr algn="ctr"/>
              <a:r>
                <a:rPr lang="en-US" sz="1050" dirty="0"/>
                <a:t>Split into</a:t>
              </a:r>
            </a:p>
            <a:p>
              <a:pPr algn="ctr"/>
              <a:r>
                <a:rPr lang="en-US" sz="1050" dirty="0"/>
                <a:t>Groups</a:t>
              </a:r>
            </a:p>
          </p:txBody>
        </p:sp>
      </p:grpSp>
      <p:cxnSp>
        <p:nvCxnSpPr>
          <p:cNvPr id="85" name="Straight Arrow Connector 84"/>
          <p:cNvCxnSpPr>
            <a:stCxn id="47" idx="3"/>
            <a:endCxn id="151" idx="1"/>
          </p:cNvCxnSpPr>
          <p:nvPr/>
        </p:nvCxnSpPr>
        <p:spPr>
          <a:xfrm flipV="1">
            <a:off x="-3240196" y="1875584"/>
            <a:ext cx="1178801" cy="421671"/>
          </a:xfrm>
          <a:prstGeom prst="straightConnector1">
            <a:avLst/>
          </a:prstGeom>
          <a:ln>
            <a:prstDash val="sysDash"/>
            <a:tailEnd type="triangle"/>
          </a:ln>
        </p:spPr>
        <p:style>
          <a:lnRef idx="1">
            <a:schemeClr val="dk1"/>
          </a:lnRef>
          <a:fillRef idx="0">
            <a:schemeClr val="dk1"/>
          </a:fillRef>
          <a:effectRef idx="0">
            <a:schemeClr val="dk1"/>
          </a:effectRef>
          <a:fontRef idx="minor">
            <a:schemeClr val="tx1"/>
          </a:fontRef>
        </p:style>
      </p:cxnSp>
      <p:cxnSp>
        <p:nvCxnSpPr>
          <p:cNvPr id="86" name="Straight Arrow Connector 85"/>
          <p:cNvCxnSpPr>
            <a:stCxn id="35" idx="3"/>
            <a:endCxn id="139" idx="1"/>
          </p:cNvCxnSpPr>
          <p:nvPr/>
        </p:nvCxnSpPr>
        <p:spPr>
          <a:xfrm flipV="1">
            <a:off x="-3240196" y="2227691"/>
            <a:ext cx="1178801" cy="2469864"/>
          </a:xfrm>
          <a:prstGeom prst="straightConnector1">
            <a:avLst/>
          </a:prstGeom>
          <a:ln>
            <a:prstDash val="sysDash"/>
            <a:tailEnd type="triangle"/>
          </a:ln>
        </p:spPr>
        <p:style>
          <a:lnRef idx="1">
            <a:schemeClr val="dk1"/>
          </a:lnRef>
          <a:fillRef idx="0">
            <a:schemeClr val="dk1"/>
          </a:fillRef>
          <a:effectRef idx="0">
            <a:schemeClr val="dk1"/>
          </a:effectRef>
          <a:fontRef idx="minor">
            <a:schemeClr val="tx1"/>
          </a:fontRef>
        </p:style>
      </p:cxnSp>
      <p:grpSp>
        <p:nvGrpSpPr>
          <p:cNvPr id="102" name="Group 101"/>
          <p:cNvGrpSpPr/>
          <p:nvPr/>
        </p:nvGrpSpPr>
        <p:grpSpPr>
          <a:xfrm>
            <a:off x="-737286" y="1812508"/>
            <a:ext cx="1071447" cy="415498"/>
            <a:chOff x="5824545" y="2372803"/>
            <a:chExt cx="1428596" cy="553996"/>
          </a:xfrm>
        </p:grpSpPr>
        <p:sp>
          <p:nvSpPr>
            <p:cNvPr id="103" name="TextBox 102"/>
            <p:cNvSpPr txBox="1"/>
            <p:nvPr/>
          </p:nvSpPr>
          <p:spPr>
            <a:xfrm>
              <a:off x="6000021" y="2372803"/>
              <a:ext cx="1077647" cy="553996"/>
            </a:xfrm>
            <a:prstGeom prst="rect">
              <a:avLst/>
            </a:prstGeom>
          </p:spPr>
          <p:txBody>
            <a:bodyPr wrap="none" rtlCol="0">
              <a:spAutoFit/>
            </a:bodyPr>
            <a:lstStyle/>
            <a:p>
              <a:pPr algn="ctr"/>
              <a:r>
                <a:rPr lang="en-US" sz="1050" dirty="0"/>
                <a:t>Aggregate</a:t>
              </a:r>
            </a:p>
            <a:p>
              <a:pPr algn="ctr"/>
              <a:r>
                <a:rPr lang="en-US" sz="1050" dirty="0"/>
                <a:t>Function</a:t>
              </a:r>
            </a:p>
          </p:txBody>
        </p:sp>
        <p:cxnSp>
          <p:nvCxnSpPr>
            <p:cNvPr id="104" name="Straight Arrow Connector 103"/>
            <p:cNvCxnSpPr/>
            <p:nvPr/>
          </p:nvCxnSpPr>
          <p:spPr>
            <a:xfrm>
              <a:off x="5824545" y="2695969"/>
              <a:ext cx="1428596" cy="0"/>
            </a:xfrm>
            <a:prstGeom prst="straightConnector1">
              <a:avLst/>
            </a:prstGeom>
            <a:ln>
              <a:tailEnd type="triangle"/>
            </a:ln>
          </p:spPr>
          <p:style>
            <a:lnRef idx="1">
              <a:schemeClr val="accent1"/>
            </a:lnRef>
            <a:fillRef idx="0">
              <a:schemeClr val="accent1"/>
            </a:fillRef>
            <a:effectRef idx="1">
              <a:schemeClr val="accent1"/>
            </a:effectRef>
            <a:fontRef idx="minor">
              <a:schemeClr val="tx1"/>
            </a:fontRef>
          </p:style>
        </p:cxnSp>
      </p:grpSp>
      <p:sp>
        <p:nvSpPr>
          <p:cNvPr id="106" name="Rectangle 105"/>
          <p:cNvSpPr/>
          <p:nvPr/>
        </p:nvSpPr>
        <p:spPr>
          <a:xfrm>
            <a:off x="483198" y="1896741"/>
            <a:ext cx="370054" cy="305830"/>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1800" dirty="0"/>
              <a:t>A</a:t>
            </a:r>
          </a:p>
        </p:txBody>
      </p:sp>
      <p:sp>
        <p:nvSpPr>
          <p:cNvPr id="107" name="Rectangle 106"/>
          <p:cNvSpPr/>
          <p:nvPr/>
        </p:nvSpPr>
        <p:spPr>
          <a:xfrm>
            <a:off x="1359764" y="1896741"/>
            <a:ext cx="484530" cy="30583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a:t>5</a:t>
            </a:r>
          </a:p>
        </p:txBody>
      </p:sp>
      <p:sp>
        <p:nvSpPr>
          <p:cNvPr id="108" name="Rectangle 107"/>
          <p:cNvSpPr/>
          <p:nvPr/>
        </p:nvSpPr>
        <p:spPr>
          <a:xfrm>
            <a:off x="912221" y="1896741"/>
            <a:ext cx="370054" cy="30583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800" dirty="0"/>
              <a:t>U</a:t>
            </a:r>
          </a:p>
        </p:txBody>
      </p:sp>
      <p:grpSp>
        <p:nvGrpSpPr>
          <p:cNvPr id="109" name="Group 108"/>
          <p:cNvGrpSpPr/>
          <p:nvPr/>
        </p:nvGrpSpPr>
        <p:grpSpPr>
          <a:xfrm>
            <a:off x="-737286" y="2459693"/>
            <a:ext cx="1071447" cy="415498"/>
            <a:chOff x="5824545" y="2372803"/>
            <a:chExt cx="1428596" cy="553996"/>
          </a:xfrm>
        </p:grpSpPr>
        <p:sp>
          <p:nvSpPr>
            <p:cNvPr id="110" name="TextBox 109"/>
            <p:cNvSpPr txBox="1"/>
            <p:nvPr/>
          </p:nvSpPr>
          <p:spPr>
            <a:xfrm>
              <a:off x="6000021" y="2372803"/>
              <a:ext cx="1077647" cy="553996"/>
            </a:xfrm>
            <a:prstGeom prst="rect">
              <a:avLst/>
            </a:prstGeom>
          </p:spPr>
          <p:txBody>
            <a:bodyPr wrap="none" rtlCol="0">
              <a:spAutoFit/>
            </a:bodyPr>
            <a:lstStyle/>
            <a:p>
              <a:pPr algn="ctr"/>
              <a:r>
                <a:rPr lang="en-US" sz="1050" dirty="0"/>
                <a:t>Aggregate</a:t>
              </a:r>
            </a:p>
            <a:p>
              <a:pPr algn="ctr"/>
              <a:r>
                <a:rPr lang="en-US" sz="1050" dirty="0"/>
                <a:t>Function</a:t>
              </a:r>
            </a:p>
          </p:txBody>
        </p:sp>
        <p:cxnSp>
          <p:nvCxnSpPr>
            <p:cNvPr id="111" name="Straight Arrow Connector 110"/>
            <p:cNvCxnSpPr/>
            <p:nvPr/>
          </p:nvCxnSpPr>
          <p:spPr>
            <a:xfrm>
              <a:off x="5824545" y="2695969"/>
              <a:ext cx="1428596" cy="0"/>
            </a:xfrm>
            <a:prstGeom prst="straightConnector1">
              <a:avLst/>
            </a:prstGeom>
            <a:ln>
              <a:tailEnd type="triangle"/>
            </a:ln>
          </p:spPr>
          <p:style>
            <a:lnRef idx="1">
              <a:schemeClr val="accent1"/>
            </a:lnRef>
            <a:fillRef idx="0">
              <a:schemeClr val="accent1"/>
            </a:fillRef>
            <a:effectRef idx="1">
              <a:schemeClr val="accent1"/>
            </a:effectRef>
            <a:fontRef idx="minor">
              <a:schemeClr val="tx1"/>
            </a:fontRef>
          </p:style>
        </p:cxnSp>
      </p:grpSp>
      <p:sp>
        <p:nvSpPr>
          <p:cNvPr id="113" name="Rectangle 112"/>
          <p:cNvSpPr/>
          <p:nvPr/>
        </p:nvSpPr>
        <p:spPr>
          <a:xfrm>
            <a:off x="483198" y="2543925"/>
            <a:ext cx="370054" cy="305830"/>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1800" dirty="0"/>
              <a:t>A</a:t>
            </a:r>
          </a:p>
        </p:txBody>
      </p:sp>
      <p:sp>
        <p:nvSpPr>
          <p:cNvPr id="114" name="Rectangle 113"/>
          <p:cNvSpPr/>
          <p:nvPr/>
        </p:nvSpPr>
        <p:spPr>
          <a:xfrm>
            <a:off x="1359764" y="2543925"/>
            <a:ext cx="484530" cy="30583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a:t>1</a:t>
            </a:r>
          </a:p>
        </p:txBody>
      </p:sp>
      <p:sp>
        <p:nvSpPr>
          <p:cNvPr id="115" name="Rectangle 114"/>
          <p:cNvSpPr/>
          <p:nvPr/>
        </p:nvSpPr>
        <p:spPr>
          <a:xfrm>
            <a:off x="912221" y="2543925"/>
            <a:ext cx="370054" cy="30583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800" dirty="0"/>
              <a:t>V</a:t>
            </a:r>
          </a:p>
        </p:txBody>
      </p:sp>
      <p:grpSp>
        <p:nvGrpSpPr>
          <p:cNvPr id="116" name="Group 115"/>
          <p:cNvGrpSpPr/>
          <p:nvPr/>
        </p:nvGrpSpPr>
        <p:grpSpPr>
          <a:xfrm>
            <a:off x="-737286" y="2977886"/>
            <a:ext cx="1071447" cy="415498"/>
            <a:chOff x="5824545" y="2372803"/>
            <a:chExt cx="1428596" cy="553996"/>
          </a:xfrm>
        </p:grpSpPr>
        <p:sp>
          <p:nvSpPr>
            <p:cNvPr id="117" name="TextBox 116"/>
            <p:cNvSpPr txBox="1"/>
            <p:nvPr/>
          </p:nvSpPr>
          <p:spPr>
            <a:xfrm>
              <a:off x="6000021" y="2372803"/>
              <a:ext cx="1077647" cy="553996"/>
            </a:xfrm>
            <a:prstGeom prst="rect">
              <a:avLst/>
            </a:prstGeom>
          </p:spPr>
          <p:txBody>
            <a:bodyPr wrap="none" rtlCol="0">
              <a:spAutoFit/>
            </a:bodyPr>
            <a:lstStyle/>
            <a:p>
              <a:pPr algn="ctr"/>
              <a:r>
                <a:rPr lang="en-US" sz="1050" dirty="0"/>
                <a:t>Aggregate</a:t>
              </a:r>
            </a:p>
            <a:p>
              <a:pPr algn="ctr"/>
              <a:r>
                <a:rPr lang="en-US" sz="1050" dirty="0"/>
                <a:t>Function</a:t>
              </a:r>
            </a:p>
          </p:txBody>
        </p:sp>
        <p:cxnSp>
          <p:nvCxnSpPr>
            <p:cNvPr id="154" name="Straight Arrow Connector 153"/>
            <p:cNvCxnSpPr/>
            <p:nvPr/>
          </p:nvCxnSpPr>
          <p:spPr>
            <a:xfrm>
              <a:off x="5824545" y="2695969"/>
              <a:ext cx="1428596" cy="0"/>
            </a:xfrm>
            <a:prstGeom prst="straightConnector1">
              <a:avLst/>
            </a:prstGeom>
            <a:ln>
              <a:tailEnd type="triangle"/>
            </a:ln>
          </p:spPr>
          <p:style>
            <a:lnRef idx="1">
              <a:schemeClr val="accent1"/>
            </a:lnRef>
            <a:fillRef idx="0">
              <a:schemeClr val="accent1"/>
            </a:fillRef>
            <a:effectRef idx="1">
              <a:schemeClr val="accent1"/>
            </a:effectRef>
            <a:fontRef idx="minor">
              <a:schemeClr val="tx1"/>
            </a:fontRef>
          </p:style>
        </p:cxnSp>
      </p:grpSp>
      <p:sp>
        <p:nvSpPr>
          <p:cNvPr id="156" name="Rectangle 155"/>
          <p:cNvSpPr/>
          <p:nvPr/>
        </p:nvSpPr>
        <p:spPr>
          <a:xfrm>
            <a:off x="483198" y="3062118"/>
            <a:ext cx="370054" cy="305830"/>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1800" dirty="0"/>
              <a:t>B</a:t>
            </a:r>
          </a:p>
        </p:txBody>
      </p:sp>
      <p:sp>
        <p:nvSpPr>
          <p:cNvPr id="157" name="Rectangle 156"/>
          <p:cNvSpPr/>
          <p:nvPr/>
        </p:nvSpPr>
        <p:spPr>
          <a:xfrm>
            <a:off x="1359764" y="3062118"/>
            <a:ext cx="484530" cy="30583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a:t>5</a:t>
            </a:r>
          </a:p>
        </p:txBody>
      </p:sp>
      <p:sp>
        <p:nvSpPr>
          <p:cNvPr id="158" name="Rectangle 157"/>
          <p:cNvSpPr/>
          <p:nvPr/>
        </p:nvSpPr>
        <p:spPr>
          <a:xfrm>
            <a:off x="912221" y="3062118"/>
            <a:ext cx="370054" cy="30583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800" dirty="0"/>
              <a:t>U</a:t>
            </a:r>
          </a:p>
        </p:txBody>
      </p:sp>
      <p:grpSp>
        <p:nvGrpSpPr>
          <p:cNvPr id="159" name="Group 158"/>
          <p:cNvGrpSpPr/>
          <p:nvPr/>
        </p:nvGrpSpPr>
        <p:grpSpPr>
          <a:xfrm>
            <a:off x="-737286" y="3610323"/>
            <a:ext cx="1071447" cy="415498"/>
            <a:chOff x="5824545" y="2372803"/>
            <a:chExt cx="1428596" cy="553996"/>
          </a:xfrm>
        </p:grpSpPr>
        <p:sp>
          <p:nvSpPr>
            <p:cNvPr id="160" name="TextBox 159"/>
            <p:cNvSpPr txBox="1"/>
            <p:nvPr/>
          </p:nvSpPr>
          <p:spPr>
            <a:xfrm>
              <a:off x="6000021" y="2372803"/>
              <a:ext cx="1077647" cy="553996"/>
            </a:xfrm>
            <a:prstGeom prst="rect">
              <a:avLst/>
            </a:prstGeom>
          </p:spPr>
          <p:txBody>
            <a:bodyPr wrap="none" rtlCol="0">
              <a:spAutoFit/>
            </a:bodyPr>
            <a:lstStyle/>
            <a:p>
              <a:pPr algn="ctr"/>
              <a:r>
                <a:rPr lang="en-US" sz="1050" dirty="0"/>
                <a:t>Aggregate</a:t>
              </a:r>
            </a:p>
            <a:p>
              <a:pPr algn="ctr"/>
              <a:r>
                <a:rPr lang="en-US" sz="1050" dirty="0"/>
                <a:t>Function</a:t>
              </a:r>
            </a:p>
          </p:txBody>
        </p:sp>
        <p:cxnSp>
          <p:nvCxnSpPr>
            <p:cNvPr id="161" name="Straight Arrow Connector 160"/>
            <p:cNvCxnSpPr/>
            <p:nvPr/>
          </p:nvCxnSpPr>
          <p:spPr>
            <a:xfrm>
              <a:off x="5824545" y="2695969"/>
              <a:ext cx="1428596" cy="0"/>
            </a:xfrm>
            <a:prstGeom prst="straightConnector1">
              <a:avLst/>
            </a:prstGeom>
            <a:ln>
              <a:tailEnd type="triangle"/>
            </a:ln>
          </p:spPr>
          <p:style>
            <a:lnRef idx="1">
              <a:schemeClr val="accent1"/>
            </a:lnRef>
            <a:fillRef idx="0">
              <a:schemeClr val="accent1"/>
            </a:fillRef>
            <a:effectRef idx="1">
              <a:schemeClr val="accent1"/>
            </a:effectRef>
            <a:fontRef idx="minor">
              <a:schemeClr val="tx1"/>
            </a:fontRef>
          </p:style>
        </p:cxnSp>
      </p:grpSp>
      <p:sp>
        <p:nvSpPr>
          <p:cNvPr id="163" name="Rectangle 162"/>
          <p:cNvSpPr/>
          <p:nvPr/>
        </p:nvSpPr>
        <p:spPr>
          <a:xfrm>
            <a:off x="483198" y="3694556"/>
            <a:ext cx="370054" cy="305830"/>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1800" dirty="0"/>
              <a:t>B</a:t>
            </a:r>
          </a:p>
        </p:txBody>
      </p:sp>
      <p:sp>
        <p:nvSpPr>
          <p:cNvPr id="164" name="Rectangle 163"/>
          <p:cNvSpPr/>
          <p:nvPr/>
        </p:nvSpPr>
        <p:spPr>
          <a:xfrm>
            <a:off x="1359764" y="3694556"/>
            <a:ext cx="484530" cy="30583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a:t>7</a:t>
            </a:r>
          </a:p>
        </p:txBody>
      </p:sp>
      <p:sp>
        <p:nvSpPr>
          <p:cNvPr id="165" name="Rectangle 164"/>
          <p:cNvSpPr/>
          <p:nvPr/>
        </p:nvSpPr>
        <p:spPr>
          <a:xfrm>
            <a:off x="912221" y="3694556"/>
            <a:ext cx="370054" cy="30583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800" dirty="0"/>
              <a:t>V</a:t>
            </a:r>
          </a:p>
        </p:txBody>
      </p:sp>
      <p:grpSp>
        <p:nvGrpSpPr>
          <p:cNvPr id="166" name="Group 165"/>
          <p:cNvGrpSpPr/>
          <p:nvPr/>
        </p:nvGrpSpPr>
        <p:grpSpPr>
          <a:xfrm>
            <a:off x="-737286" y="4319063"/>
            <a:ext cx="1071447" cy="415498"/>
            <a:chOff x="5824545" y="2372803"/>
            <a:chExt cx="1428596" cy="553996"/>
          </a:xfrm>
        </p:grpSpPr>
        <p:sp>
          <p:nvSpPr>
            <p:cNvPr id="167" name="TextBox 166"/>
            <p:cNvSpPr txBox="1"/>
            <p:nvPr/>
          </p:nvSpPr>
          <p:spPr>
            <a:xfrm>
              <a:off x="6000021" y="2372803"/>
              <a:ext cx="1077647" cy="553996"/>
            </a:xfrm>
            <a:prstGeom prst="rect">
              <a:avLst/>
            </a:prstGeom>
          </p:spPr>
          <p:txBody>
            <a:bodyPr wrap="none" rtlCol="0">
              <a:spAutoFit/>
            </a:bodyPr>
            <a:lstStyle/>
            <a:p>
              <a:pPr algn="ctr"/>
              <a:r>
                <a:rPr lang="en-US" sz="1050" dirty="0"/>
                <a:t>Aggregate</a:t>
              </a:r>
            </a:p>
            <a:p>
              <a:pPr algn="ctr"/>
              <a:r>
                <a:rPr lang="en-US" sz="1050" dirty="0"/>
                <a:t>Function</a:t>
              </a:r>
            </a:p>
          </p:txBody>
        </p:sp>
        <p:cxnSp>
          <p:nvCxnSpPr>
            <p:cNvPr id="168" name="Straight Arrow Connector 167"/>
            <p:cNvCxnSpPr/>
            <p:nvPr/>
          </p:nvCxnSpPr>
          <p:spPr>
            <a:xfrm>
              <a:off x="5824545" y="2695969"/>
              <a:ext cx="1428596" cy="0"/>
            </a:xfrm>
            <a:prstGeom prst="straightConnector1">
              <a:avLst/>
            </a:prstGeom>
            <a:ln>
              <a:tailEnd type="triangle"/>
            </a:ln>
          </p:spPr>
          <p:style>
            <a:lnRef idx="1">
              <a:schemeClr val="accent1"/>
            </a:lnRef>
            <a:fillRef idx="0">
              <a:schemeClr val="accent1"/>
            </a:fillRef>
            <a:effectRef idx="1">
              <a:schemeClr val="accent1"/>
            </a:effectRef>
            <a:fontRef idx="minor">
              <a:schemeClr val="tx1"/>
            </a:fontRef>
          </p:style>
        </p:cxnSp>
      </p:grpSp>
      <p:sp>
        <p:nvSpPr>
          <p:cNvPr id="170" name="Rectangle 169"/>
          <p:cNvSpPr/>
          <p:nvPr/>
        </p:nvSpPr>
        <p:spPr>
          <a:xfrm>
            <a:off x="483198" y="4403296"/>
            <a:ext cx="370054" cy="305830"/>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1800" dirty="0"/>
              <a:t>C</a:t>
            </a:r>
          </a:p>
        </p:txBody>
      </p:sp>
      <p:sp>
        <p:nvSpPr>
          <p:cNvPr id="171" name="Rectangle 170"/>
          <p:cNvSpPr/>
          <p:nvPr/>
        </p:nvSpPr>
        <p:spPr>
          <a:xfrm>
            <a:off x="1359764" y="4403296"/>
            <a:ext cx="484530" cy="30583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a:t>4</a:t>
            </a:r>
          </a:p>
        </p:txBody>
      </p:sp>
      <p:sp>
        <p:nvSpPr>
          <p:cNvPr id="172" name="Rectangle 171"/>
          <p:cNvSpPr/>
          <p:nvPr/>
        </p:nvSpPr>
        <p:spPr>
          <a:xfrm>
            <a:off x="912221" y="4403296"/>
            <a:ext cx="370054" cy="30583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800" dirty="0"/>
              <a:t>U</a:t>
            </a:r>
          </a:p>
        </p:txBody>
      </p:sp>
      <p:grpSp>
        <p:nvGrpSpPr>
          <p:cNvPr id="173" name="Group 172"/>
          <p:cNvGrpSpPr/>
          <p:nvPr/>
        </p:nvGrpSpPr>
        <p:grpSpPr>
          <a:xfrm>
            <a:off x="-737286" y="4792247"/>
            <a:ext cx="1071447" cy="415498"/>
            <a:chOff x="5824545" y="2372803"/>
            <a:chExt cx="1428596" cy="553996"/>
          </a:xfrm>
        </p:grpSpPr>
        <p:sp>
          <p:nvSpPr>
            <p:cNvPr id="174" name="TextBox 173"/>
            <p:cNvSpPr txBox="1"/>
            <p:nvPr/>
          </p:nvSpPr>
          <p:spPr>
            <a:xfrm>
              <a:off x="6000021" y="2372803"/>
              <a:ext cx="1077647" cy="553996"/>
            </a:xfrm>
            <a:prstGeom prst="rect">
              <a:avLst/>
            </a:prstGeom>
          </p:spPr>
          <p:txBody>
            <a:bodyPr wrap="none" rtlCol="0">
              <a:spAutoFit/>
            </a:bodyPr>
            <a:lstStyle/>
            <a:p>
              <a:pPr algn="ctr"/>
              <a:r>
                <a:rPr lang="en-US" sz="1050" dirty="0"/>
                <a:t>Aggregate</a:t>
              </a:r>
            </a:p>
            <a:p>
              <a:pPr algn="ctr"/>
              <a:r>
                <a:rPr lang="en-US" sz="1050" dirty="0"/>
                <a:t>Function</a:t>
              </a:r>
            </a:p>
          </p:txBody>
        </p:sp>
        <p:cxnSp>
          <p:nvCxnSpPr>
            <p:cNvPr id="175" name="Straight Arrow Connector 174"/>
            <p:cNvCxnSpPr/>
            <p:nvPr/>
          </p:nvCxnSpPr>
          <p:spPr>
            <a:xfrm>
              <a:off x="5824545" y="2695969"/>
              <a:ext cx="1428596" cy="0"/>
            </a:xfrm>
            <a:prstGeom prst="straightConnector1">
              <a:avLst/>
            </a:prstGeom>
            <a:ln>
              <a:tailEnd type="triangle"/>
            </a:ln>
          </p:spPr>
          <p:style>
            <a:lnRef idx="1">
              <a:schemeClr val="accent1"/>
            </a:lnRef>
            <a:fillRef idx="0">
              <a:schemeClr val="accent1"/>
            </a:fillRef>
            <a:effectRef idx="1">
              <a:schemeClr val="accent1"/>
            </a:effectRef>
            <a:fontRef idx="minor">
              <a:schemeClr val="tx1"/>
            </a:fontRef>
          </p:style>
        </p:cxnSp>
      </p:grpSp>
      <p:sp>
        <p:nvSpPr>
          <p:cNvPr id="177" name="Rectangle 176"/>
          <p:cNvSpPr/>
          <p:nvPr/>
        </p:nvSpPr>
        <p:spPr>
          <a:xfrm>
            <a:off x="483198" y="4876480"/>
            <a:ext cx="370054" cy="305830"/>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1800" dirty="0"/>
              <a:t>C</a:t>
            </a:r>
          </a:p>
        </p:txBody>
      </p:sp>
      <p:sp>
        <p:nvSpPr>
          <p:cNvPr id="178" name="Rectangle 177"/>
          <p:cNvSpPr/>
          <p:nvPr/>
        </p:nvSpPr>
        <p:spPr>
          <a:xfrm>
            <a:off x="1359764" y="4876480"/>
            <a:ext cx="484530" cy="30583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a:t>9</a:t>
            </a:r>
          </a:p>
        </p:txBody>
      </p:sp>
      <p:sp>
        <p:nvSpPr>
          <p:cNvPr id="179" name="Rectangle 178"/>
          <p:cNvSpPr/>
          <p:nvPr/>
        </p:nvSpPr>
        <p:spPr>
          <a:xfrm>
            <a:off x="912221" y="4876480"/>
            <a:ext cx="370054" cy="30583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800" dirty="0"/>
              <a:t>V</a:t>
            </a:r>
          </a:p>
        </p:txBody>
      </p:sp>
      <p:grpSp>
        <p:nvGrpSpPr>
          <p:cNvPr id="180" name="Group 179"/>
          <p:cNvGrpSpPr/>
          <p:nvPr/>
        </p:nvGrpSpPr>
        <p:grpSpPr>
          <a:xfrm>
            <a:off x="-737286" y="5319745"/>
            <a:ext cx="1071447" cy="415498"/>
            <a:chOff x="5824545" y="2372803"/>
            <a:chExt cx="1428596" cy="553996"/>
          </a:xfrm>
        </p:grpSpPr>
        <p:sp>
          <p:nvSpPr>
            <p:cNvPr id="181" name="TextBox 180"/>
            <p:cNvSpPr txBox="1"/>
            <p:nvPr/>
          </p:nvSpPr>
          <p:spPr>
            <a:xfrm>
              <a:off x="6000021" y="2372803"/>
              <a:ext cx="1077647" cy="553996"/>
            </a:xfrm>
            <a:prstGeom prst="rect">
              <a:avLst/>
            </a:prstGeom>
          </p:spPr>
          <p:txBody>
            <a:bodyPr wrap="none" rtlCol="0">
              <a:spAutoFit/>
            </a:bodyPr>
            <a:lstStyle/>
            <a:p>
              <a:pPr algn="ctr"/>
              <a:r>
                <a:rPr lang="en-US" sz="1050" dirty="0"/>
                <a:t>Aggregate</a:t>
              </a:r>
            </a:p>
            <a:p>
              <a:pPr algn="ctr"/>
              <a:r>
                <a:rPr lang="en-US" sz="1050" dirty="0"/>
                <a:t>Function</a:t>
              </a:r>
            </a:p>
          </p:txBody>
        </p:sp>
        <p:cxnSp>
          <p:nvCxnSpPr>
            <p:cNvPr id="182" name="Straight Arrow Connector 181"/>
            <p:cNvCxnSpPr/>
            <p:nvPr/>
          </p:nvCxnSpPr>
          <p:spPr>
            <a:xfrm>
              <a:off x="5824545" y="2695969"/>
              <a:ext cx="1428596" cy="0"/>
            </a:xfrm>
            <a:prstGeom prst="straightConnector1">
              <a:avLst/>
            </a:prstGeom>
            <a:ln>
              <a:tailEnd type="triangle"/>
            </a:ln>
          </p:spPr>
          <p:style>
            <a:lnRef idx="1">
              <a:schemeClr val="accent1"/>
            </a:lnRef>
            <a:fillRef idx="0">
              <a:schemeClr val="accent1"/>
            </a:fillRef>
            <a:effectRef idx="1">
              <a:schemeClr val="accent1"/>
            </a:effectRef>
            <a:fontRef idx="minor">
              <a:schemeClr val="tx1"/>
            </a:fontRef>
          </p:style>
        </p:cxnSp>
      </p:grpSp>
      <p:sp>
        <p:nvSpPr>
          <p:cNvPr id="184" name="Rectangle 183"/>
          <p:cNvSpPr/>
          <p:nvPr/>
        </p:nvSpPr>
        <p:spPr>
          <a:xfrm>
            <a:off x="483198" y="5403978"/>
            <a:ext cx="370054" cy="305830"/>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1800" dirty="0"/>
              <a:t>D</a:t>
            </a:r>
          </a:p>
        </p:txBody>
      </p:sp>
      <p:sp>
        <p:nvSpPr>
          <p:cNvPr id="185" name="Rectangle 184"/>
          <p:cNvSpPr/>
          <p:nvPr/>
        </p:nvSpPr>
        <p:spPr>
          <a:xfrm>
            <a:off x="1359764" y="5403978"/>
            <a:ext cx="484530" cy="30583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a:t>5</a:t>
            </a:r>
          </a:p>
        </p:txBody>
      </p:sp>
      <p:sp>
        <p:nvSpPr>
          <p:cNvPr id="186" name="Rectangle 185"/>
          <p:cNvSpPr/>
          <p:nvPr/>
        </p:nvSpPr>
        <p:spPr>
          <a:xfrm>
            <a:off x="912221" y="5403978"/>
            <a:ext cx="370054" cy="30583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800" dirty="0"/>
              <a:t>U</a:t>
            </a:r>
          </a:p>
        </p:txBody>
      </p:sp>
      <p:sp>
        <p:nvSpPr>
          <p:cNvPr id="126" name="Rectangle 125"/>
          <p:cNvSpPr/>
          <p:nvPr/>
        </p:nvSpPr>
        <p:spPr>
          <a:xfrm>
            <a:off x="483198" y="1897208"/>
            <a:ext cx="370054" cy="305830"/>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1800" dirty="0"/>
              <a:t>A</a:t>
            </a:r>
          </a:p>
        </p:txBody>
      </p:sp>
      <p:sp>
        <p:nvSpPr>
          <p:cNvPr id="130" name="Rectangle 129"/>
          <p:cNvSpPr/>
          <p:nvPr/>
        </p:nvSpPr>
        <p:spPr>
          <a:xfrm>
            <a:off x="1359764" y="1897208"/>
            <a:ext cx="484530" cy="30583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a:t>5</a:t>
            </a:r>
          </a:p>
        </p:txBody>
      </p:sp>
      <p:sp>
        <p:nvSpPr>
          <p:cNvPr id="134" name="Rectangle 133"/>
          <p:cNvSpPr/>
          <p:nvPr/>
        </p:nvSpPr>
        <p:spPr>
          <a:xfrm>
            <a:off x="912221" y="1897208"/>
            <a:ext cx="370054" cy="30583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800" dirty="0"/>
              <a:t>U</a:t>
            </a:r>
          </a:p>
        </p:txBody>
      </p:sp>
      <p:sp>
        <p:nvSpPr>
          <p:cNvPr id="146" name="Rectangle 145"/>
          <p:cNvSpPr/>
          <p:nvPr/>
        </p:nvSpPr>
        <p:spPr>
          <a:xfrm>
            <a:off x="483198" y="2544393"/>
            <a:ext cx="370054" cy="305830"/>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1800" dirty="0"/>
              <a:t>A</a:t>
            </a:r>
          </a:p>
        </p:txBody>
      </p:sp>
      <p:sp>
        <p:nvSpPr>
          <p:cNvPr id="155" name="Rectangle 154"/>
          <p:cNvSpPr/>
          <p:nvPr/>
        </p:nvSpPr>
        <p:spPr>
          <a:xfrm>
            <a:off x="1359764" y="2544393"/>
            <a:ext cx="484530" cy="30583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a:t>1</a:t>
            </a:r>
          </a:p>
        </p:txBody>
      </p:sp>
      <p:sp>
        <p:nvSpPr>
          <p:cNvPr id="162" name="Rectangle 161"/>
          <p:cNvSpPr/>
          <p:nvPr/>
        </p:nvSpPr>
        <p:spPr>
          <a:xfrm>
            <a:off x="912221" y="2544393"/>
            <a:ext cx="370054" cy="30583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800" dirty="0"/>
              <a:t>V</a:t>
            </a:r>
          </a:p>
        </p:txBody>
      </p:sp>
      <p:sp>
        <p:nvSpPr>
          <p:cNvPr id="169" name="Rectangle 168"/>
          <p:cNvSpPr/>
          <p:nvPr/>
        </p:nvSpPr>
        <p:spPr>
          <a:xfrm>
            <a:off x="483198" y="3062586"/>
            <a:ext cx="370054" cy="305830"/>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1800" dirty="0"/>
              <a:t>B</a:t>
            </a:r>
          </a:p>
        </p:txBody>
      </p:sp>
      <p:sp>
        <p:nvSpPr>
          <p:cNvPr id="176" name="Rectangle 175"/>
          <p:cNvSpPr/>
          <p:nvPr/>
        </p:nvSpPr>
        <p:spPr>
          <a:xfrm>
            <a:off x="1359764" y="3062586"/>
            <a:ext cx="484530" cy="30583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a:t>5</a:t>
            </a:r>
          </a:p>
        </p:txBody>
      </p:sp>
      <p:sp>
        <p:nvSpPr>
          <p:cNvPr id="183" name="Rectangle 182"/>
          <p:cNvSpPr/>
          <p:nvPr/>
        </p:nvSpPr>
        <p:spPr>
          <a:xfrm>
            <a:off x="912221" y="3062586"/>
            <a:ext cx="370054" cy="30583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800" dirty="0"/>
              <a:t>U</a:t>
            </a:r>
          </a:p>
        </p:txBody>
      </p:sp>
      <p:sp>
        <p:nvSpPr>
          <p:cNvPr id="187" name="Rectangle 186"/>
          <p:cNvSpPr/>
          <p:nvPr/>
        </p:nvSpPr>
        <p:spPr>
          <a:xfrm>
            <a:off x="483198" y="3695023"/>
            <a:ext cx="370054" cy="305830"/>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1800" dirty="0"/>
              <a:t>B</a:t>
            </a:r>
          </a:p>
        </p:txBody>
      </p:sp>
      <p:sp>
        <p:nvSpPr>
          <p:cNvPr id="188" name="Rectangle 187"/>
          <p:cNvSpPr/>
          <p:nvPr/>
        </p:nvSpPr>
        <p:spPr>
          <a:xfrm>
            <a:off x="1359764" y="3695023"/>
            <a:ext cx="484530" cy="30583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a:t>7</a:t>
            </a:r>
          </a:p>
        </p:txBody>
      </p:sp>
      <p:sp>
        <p:nvSpPr>
          <p:cNvPr id="189" name="Rectangle 188"/>
          <p:cNvSpPr/>
          <p:nvPr/>
        </p:nvSpPr>
        <p:spPr>
          <a:xfrm>
            <a:off x="912221" y="3695023"/>
            <a:ext cx="370054" cy="30583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800" dirty="0"/>
              <a:t>V</a:t>
            </a:r>
          </a:p>
        </p:txBody>
      </p:sp>
      <p:sp>
        <p:nvSpPr>
          <p:cNvPr id="190" name="Rectangle 189"/>
          <p:cNvSpPr/>
          <p:nvPr/>
        </p:nvSpPr>
        <p:spPr>
          <a:xfrm>
            <a:off x="483198" y="4403763"/>
            <a:ext cx="370054" cy="305830"/>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1800" dirty="0"/>
              <a:t>C</a:t>
            </a:r>
          </a:p>
        </p:txBody>
      </p:sp>
      <p:sp>
        <p:nvSpPr>
          <p:cNvPr id="191" name="Rectangle 190"/>
          <p:cNvSpPr/>
          <p:nvPr/>
        </p:nvSpPr>
        <p:spPr>
          <a:xfrm>
            <a:off x="1359764" y="4403763"/>
            <a:ext cx="484530" cy="30583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a:t>4</a:t>
            </a:r>
          </a:p>
        </p:txBody>
      </p:sp>
      <p:sp>
        <p:nvSpPr>
          <p:cNvPr id="192" name="Rectangle 191"/>
          <p:cNvSpPr/>
          <p:nvPr/>
        </p:nvSpPr>
        <p:spPr>
          <a:xfrm>
            <a:off x="912221" y="4403763"/>
            <a:ext cx="370054" cy="30583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800" dirty="0"/>
              <a:t>U</a:t>
            </a:r>
          </a:p>
        </p:txBody>
      </p:sp>
      <p:sp>
        <p:nvSpPr>
          <p:cNvPr id="193" name="Rectangle 192"/>
          <p:cNvSpPr/>
          <p:nvPr/>
        </p:nvSpPr>
        <p:spPr>
          <a:xfrm>
            <a:off x="483198" y="4876947"/>
            <a:ext cx="370054" cy="305830"/>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1800" dirty="0"/>
              <a:t>C</a:t>
            </a:r>
          </a:p>
        </p:txBody>
      </p:sp>
      <p:sp>
        <p:nvSpPr>
          <p:cNvPr id="194" name="Rectangle 193"/>
          <p:cNvSpPr/>
          <p:nvPr/>
        </p:nvSpPr>
        <p:spPr>
          <a:xfrm>
            <a:off x="1359764" y="4876947"/>
            <a:ext cx="484530" cy="30583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a:t>9</a:t>
            </a:r>
          </a:p>
        </p:txBody>
      </p:sp>
      <p:sp>
        <p:nvSpPr>
          <p:cNvPr id="195" name="Rectangle 194"/>
          <p:cNvSpPr/>
          <p:nvPr/>
        </p:nvSpPr>
        <p:spPr>
          <a:xfrm>
            <a:off x="912221" y="4876947"/>
            <a:ext cx="370054" cy="30583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800" dirty="0"/>
              <a:t>V</a:t>
            </a:r>
          </a:p>
        </p:txBody>
      </p:sp>
      <p:sp>
        <p:nvSpPr>
          <p:cNvPr id="196" name="Rectangle 195"/>
          <p:cNvSpPr/>
          <p:nvPr/>
        </p:nvSpPr>
        <p:spPr>
          <a:xfrm>
            <a:off x="483198" y="5404445"/>
            <a:ext cx="370054" cy="305830"/>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1800" dirty="0"/>
              <a:t>D</a:t>
            </a:r>
          </a:p>
        </p:txBody>
      </p:sp>
      <p:sp>
        <p:nvSpPr>
          <p:cNvPr id="197" name="Rectangle 196"/>
          <p:cNvSpPr/>
          <p:nvPr/>
        </p:nvSpPr>
        <p:spPr>
          <a:xfrm>
            <a:off x="1359764" y="5404445"/>
            <a:ext cx="484530" cy="30583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a:t>5</a:t>
            </a:r>
          </a:p>
        </p:txBody>
      </p:sp>
      <p:sp>
        <p:nvSpPr>
          <p:cNvPr id="198" name="Rectangle 197"/>
          <p:cNvSpPr/>
          <p:nvPr/>
        </p:nvSpPr>
        <p:spPr>
          <a:xfrm>
            <a:off x="912221" y="5404445"/>
            <a:ext cx="370054" cy="30583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800" dirty="0"/>
              <a:t>U</a:t>
            </a:r>
          </a:p>
        </p:txBody>
      </p:sp>
    </p:spTree>
    <p:extLst>
      <p:ext uri="{BB962C8B-B14F-4D97-AF65-F5344CB8AC3E}">
        <p14:creationId xmlns:p14="http://schemas.microsoft.com/office/powerpoint/2010/main" val="1082175117"/>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26"/>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130"/>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grpId="0" nodeType="afterEffect">
                                  <p:stCondLst>
                                    <p:cond delay="0"/>
                                  </p:stCondLst>
                                  <p:childTnLst>
                                    <p:set>
                                      <p:cBhvr>
                                        <p:cTn id="12" dur="1" fill="hold">
                                          <p:stCondLst>
                                            <p:cond delay="0"/>
                                          </p:stCondLst>
                                        </p:cTn>
                                        <p:tgtEl>
                                          <p:spTgt spid="134"/>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grpId="0" nodeType="afterEffect">
                                  <p:stCondLst>
                                    <p:cond delay="0"/>
                                  </p:stCondLst>
                                  <p:childTnLst>
                                    <p:set>
                                      <p:cBhvr>
                                        <p:cTn id="15" dur="1" fill="hold">
                                          <p:stCondLst>
                                            <p:cond delay="0"/>
                                          </p:stCondLst>
                                        </p:cTn>
                                        <p:tgtEl>
                                          <p:spTgt spid="146"/>
                                        </p:tgtEl>
                                        <p:attrNameLst>
                                          <p:attrName>style.visibility</p:attrName>
                                        </p:attrNameLst>
                                      </p:cBhvr>
                                      <p:to>
                                        <p:strVal val="visible"/>
                                      </p:to>
                                    </p:set>
                                  </p:childTnLst>
                                </p:cTn>
                              </p:par>
                            </p:childTnLst>
                          </p:cTn>
                        </p:par>
                        <p:par>
                          <p:cTn id="16" fill="hold">
                            <p:stCondLst>
                              <p:cond delay="0"/>
                            </p:stCondLst>
                            <p:childTnLst>
                              <p:par>
                                <p:cTn id="17" presetID="1" presetClass="entr" presetSubtype="0" fill="hold" grpId="0" nodeType="afterEffect">
                                  <p:stCondLst>
                                    <p:cond delay="0"/>
                                  </p:stCondLst>
                                  <p:childTnLst>
                                    <p:set>
                                      <p:cBhvr>
                                        <p:cTn id="18" dur="1" fill="hold">
                                          <p:stCondLst>
                                            <p:cond delay="0"/>
                                          </p:stCondLst>
                                        </p:cTn>
                                        <p:tgtEl>
                                          <p:spTgt spid="155"/>
                                        </p:tgtEl>
                                        <p:attrNameLst>
                                          <p:attrName>style.visibility</p:attrName>
                                        </p:attrNameLst>
                                      </p:cBhvr>
                                      <p:to>
                                        <p:strVal val="visible"/>
                                      </p:to>
                                    </p:set>
                                  </p:childTnLst>
                                </p:cTn>
                              </p:par>
                            </p:childTnLst>
                          </p:cTn>
                        </p:par>
                        <p:par>
                          <p:cTn id="19" fill="hold">
                            <p:stCondLst>
                              <p:cond delay="0"/>
                            </p:stCondLst>
                            <p:childTnLst>
                              <p:par>
                                <p:cTn id="20" presetID="1" presetClass="entr" presetSubtype="0" fill="hold" grpId="0" nodeType="afterEffect">
                                  <p:stCondLst>
                                    <p:cond delay="0"/>
                                  </p:stCondLst>
                                  <p:childTnLst>
                                    <p:set>
                                      <p:cBhvr>
                                        <p:cTn id="21" dur="1" fill="hold">
                                          <p:stCondLst>
                                            <p:cond delay="0"/>
                                          </p:stCondLst>
                                        </p:cTn>
                                        <p:tgtEl>
                                          <p:spTgt spid="162"/>
                                        </p:tgtEl>
                                        <p:attrNameLst>
                                          <p:attrName>style.visibility</p:attrName>
                                        </p:attrNameLst>
                                      </p:cBhvr>
                                      <p:to>
                                        <p:strVal val="visible"/>
                                      </p:to>
                                    </p:set>
                                  </p:childTnLst>
                                </p:cTn>
                              </p:par>
                            </p:childTnLst>
                          </p:cTn>
                        </p:par>
                        <p:par>
                          <p:cTn id="22" fill="hold">
                            <p:stCondLst>
                              <p:cond delay="0"/>
                            </p:stCondLst>
                            <p:childTnLst>
                              <p:par>
                                <p:cTn id="23" presetID="1" presetClass="entr" presetSubtype="0" fill="hold" grpId="0" nodeType="afterEffect">
                                  <p:stCondLst>
                                    <p:cond delay="0"/>
                                  </p:stCondLst>
                                  <p:childTnLst>
                                    <p:set>
                                      <p:cBhvr>
                                        <p:cTn id="24" dur="1" fill="hold">
                                          <p:stCondLst>
                                            <p:cond delay="0"/>
                                          </p:stCondLst>
                                        </p:cTn>
                                        <p:tgtEl>
                                          <p:spTgt spid="169"/>
                                        </p:tgtEl>
                                        <p:attrNameLst>
                                          <p:attrName>style.visibility</p:attrName>
                                        </p:attrNameLst>
                                      </p:cBhvr>
                                      <p:to>
                                        <p:strVal val="visible"/>
                                      </p:to>
                                    </p:set>
                                  </p:childTnLst>
                                </p:cTn>
                              </p:par>
                            </p:childTnLst>
                          </p:cTn>
                        </p:par>
                        <p:par>
                          <p:cTn id="25" fill="hold">
                            <p:stCondLst>
                              <p:cond delay="0"/>
                            </p:stCondLst>
                            <p:childTnLst>
                              <p:par>
                                <p:cTn id="26" presetID="1" presetClass="entr" presetSubtype="0" fill="hold" grpId="0" nodeType="afterEffect">
                                  <p:stCondLst>
                                    <p:cond delay="0"/>
                                  </p:stCondLst>
                                  <p:childTnLst>
                                    <p:set>
                                      <p:cBhvr>
                                        <p:cTn id="27" dur="1" fill="hold">
                                          <p:stCondLst>
                                            <p:cond delay="0"/>
                                          </p:stCondLst>
                                        </p:cTn>
                                        <p:tgtEl>
                                          <p:spTgt spid="176"/>
                                        </p:tgtEl>
                                        <p:attrNameLst>
                                          <p:attrName>style.visibility</p:attrName>
                                        </p:attrNameLst>
                                      </p:cBhvr>
                                      <p:to>
                                        <p:strVal val="visible"/>
                                      </p:to>
                                    </p:set>
                                  </p:childTnLst>
                                </p:cTn>
                              </p:par>
                            </p:childTnLst>
                          </p:cTn>
                        </p:par>
                        <p:par>
                          <p:cTn id="28" fill="hold">
                            <p:stCondLst>
                              <p:cond delay="0"/>
                            </p:stCondLst>
                            <p:childTnLst>
                              <p:par>
                                <p:cTn id="29" presetID="1" presetClass="entr" presetSubtype="0" fill="hold" grpId="0" nodeType="afterEffect">
                                  <p:stCondLst>
                                    <p:cond delay="0"/>
                                  </p:stCondLst>
                                  <p:childTnLst>
                                    <p:set>
                                      <p:cBhvr>
                                        <p:cTn id="30" dur="1" fill="hold">
                                          <p:stCondLst>
                                            <p:cond delay="0"/>
                                          </p:stCondLst>
                                        </p:cTn>
                                        <p:tgtEl>
                                          <p:spTgt spid="183"/>
                                        </p:tgtEl>
                                        <p:attrNameLst>
                                          <p:attrName>style.visibility</p:attrName>
                                        </p:attrNameLst>
                                      </p:cBhvr>
                                      <p:to>
                                        <p:strVal val="visible"/>
                                      </p:to>
                                    </p:set>
                                  </p:childTnLst>
                                </p:cTn>
                              </p:par>
                            </p:childTnLst>
                          </p:cTn>
                        </p:par>
                        <p:par>
                          <p:cTn id="31" fill="hold">
                            <p:stCondLst>
                              <p:cond delay="0"/>
                            </p:stCondLst>
                            <p:childTnLst>
                              <p:par>
                                <p:cTn id="32" presetID="1" presetClass="entr" presetSubtype="0" fill="hold" grpId="0" nodeType="afterEffect">
                                  <p:stCondLst>
                                    <p:cond delay="0"/>
                                  </p:stCondLst>
                                  <p:childTnLst>
                                    <p:set>
                                      <p:cBhvr>
                                        <p:cTn id="33" dur="1" fill="hold">
                                          <p:stCondLst>
                                            <p:cond delay="0"/>
                                          </p:stCondLst>
                                        </p:cTn>
                                        <p:tgtEl>
                                          <p:spTgt spid="187"/>
                                        </p:tgtEl>
                                        <p:attrNameLst>
                                          <p:attrName>style.visibility</p:attrName>
                                        </p:attrNameLst>
                                      </p:cBhvr>
                                      <p:to>
                                        <p:strVal val="visible"/>
                                      </p:to>
                                    </p:set>
                                  </p:childTnLst>
                                </p:cTn>
                              </p:par>
                            </p:childTnLst>
                          </p:cTn>
                        </p:par>
                        <p:par>
                          <p:cTn id="34" fill="hold">
                            <p:stCondLst>
                              <p:cond delay="0"/>
                            </p:stCondLst>
                            <p:childTnLst>
                              <p:par>
                                <p:cTn id="35" presetID="1" presetClass="entr" presetSubtype="0" fill="hold" grpId="0" nodeType="afterEffect">
                                  <p:stCondLst>
                                    <p:cond delay="0"/>
                                  </p:stCondLst>
                                  <p:childTnLst>
                                    <p:set>
                                      <p:cBhvr>
                                        <p:cTn id="36" dur="1" fill="hold">
                                          <p:stCondLst>
                                            <p:cond delay="0"/>
                                          </p:stCondLst>
                                        </p:cTn>
                                        <p:tgtEl>
                                          <p:spTgt spid="188"/>
                                        </p:tgtEl>
                                        <p:attrNameLst>
                                          <p:attrName>style.visibility</p:attrName>
                                        </p:attrNameLst>
                                      </p:cBhvr>
                                      <p:to>
                                        <p:strVal val="visible"/>
                                      </p:to>
                                    </p:set>
                                  </p:childTnLst>
                                </p:cTn>
                              </p:par>
                            </p:childTnLst>
                          </p:cTn>
                        </p:par>
                        <p:par>
                          <p:cTn id="37" fill="hold">
                            <p:stCondLst>
                              <p:cond delay="0"/>
                            </p:stCondLst>
                            <p:childTnLst>
                              <p:par>
                                <p:cTn id="38" presetID="1" presetClass="entr" presetSubtype="0" fill="hold" grpId="0" nodeType="afterEffect">
                                  <p:stCondLst>
                                    <p:cond delay="0"/>
                                  </p:stCondLst>
                                  <p:childTnLst>
                                    <p:set>
                                      <p:cBhvr>
                                        <p:cTn id="39" dur="1" fill="hold">
                                          <p:stCondLst>
                                            <p:cond delay="0"/>
                                          </p:stCondLst>
                                        </p:cTn>
                                        <p:tgtEl>
                                          <p:spTgt spid="189"/>
                                        </p:tgtEl>
                                        <p:attrNameLst>
                                          <p:attrName>style.visibility</p:attrName>
                                        </p:attrNameLst>
                                      </p:cBhvr>
                                      <p:to>
                                        <p:strVal val="visible"/>
                                      </p:to>
                                    </p:set>
                                  </p:childTnLst>
                                </p:cTn>
                              </p:par>
                            </p:childTnLst>
                          </p:cTn>
                        </p:par>
                        <p:par>
                          <p:cTn id="40" fill="hold">
                            <p:stCondLst>
                              <p:cond delay="0"/>
                            </p:stCondLst>
                            <p:childTnLst>
                              <p:par>
                                <p:cTn id="41" presetID="1" presetClass="entr" presetSubtype="0" fill="hold" grpId="0" nodeType="afterEffect">
                                  <p:stCondLst>
                                    <p:cond delay="0"/>
                                  </p:stCondLst>
                                  <p:childTnLst>
                                    <p:set>
                                      <p:cBhvr>
                                        <p:cTn id="42" dur="1" fill="hold">
                                          <p:stCondLst>
                                            <p:cond delay="0"/>
                                          </p:stCondLst>
                                        </p:cTn>
                                        <p:tgtEl>
                                          <p:spTgt spid="190"/>
                                        </p:tgtEl>
                                        <p:attrNameLst>
                                          <p:attrName>style.visibility</p:attrName>
                                        </p:attrNameLst>
                                      </p:cBhvr>
                                      <p:to>
                                        <p:strVal val="visible"/>
                                      </p:to>
                                    </p:set>
                                  </p:childTnLst>
                                </p:cTn>
                              </p:par>
                            </p:childTnLst>
                          </p:cTn>
                        </p:par>
                        <p:par>
                          <p:cTn id="43" fill="hold">
                            <p:stCondLst>
                              <p:cond delay="0"/>
                            </p:stCondLst>
                            <p:childTnLst>
                              <p:par>
                                <p:cTn id="44" presetID="1" presetClass="entr" presetSubtype="0" fill="hold" grpId="0" nodeType="afterEffect">
                                  <p:stCondLst>
                                    <p:cond delay="0"/>
                                  </p:stCondLst>
                                  <p:childTnLst>
                                    <p:set>
                                      <p:cBhvr>
                                        <p:cTn id="45" dur="1" fill="hold">
                                          <p:stCondLst>
                                            <p:cond delay="0"/>
                                          </p:stCondLst>
                                        </p:cTn>
                                        <p:tgtEl>
                                          <p:spTgt spid="191"/>
                                        </p:tgtEl>
                                        <p:attrNameLst>
                                          <p:attrName>style.visibility</p:attrName>
                                        </p:attrNameLst>
                                      </p:cBhvr>
                                      <p:to>
                                        <p:strVal val="visible"/>
                                      </p:to>
                                    </p:set>
                                  </p:childTnLst>
                                </p:cTn>
                              </p:par>
                            </p:childTnLst>
                          </p:cTn>
                        </p:par>
                        <p:par>
                          <p:cTn id="46" fill="hold">
                            <p:stCondLst>
                              <p:cond delay="0"/>
                            </p:stCondLst>
                            <p:childTnLst>
                              <p:par>
                                <p:cTn id="47" presetID="1" presetClass="entr" presetSubtype="0" fill="hold" grpId="0" nodeType="afterEffect">
                                  <p:stCondLst>
                                    <p:cond delay="0"/>
                                  </p:stCondLst>
                                  <p:childTnLst>
                                    <p:set>
                                      <p:cBhvr>
                                        <p:cTn id="48" dur="1" fill="hold">
                                          <p:stCondLst>
                                            <p:cond delay="0"/>
                                          </p:stCondLst>
                                        </p:cTn>
                                        <p:tgtEl>
                                          <p:spTgt spid="192"/>
                                        </p:tgtEl>
                                        <p:attrNameLst>
                                          <p:attrName>style.visibility</p:attrName>
                                        </p:attrNameLst>
                                      </p:cBhvr>
                                      <p:to>
                                        <p:strVal val="visible"/>
                                      </p:to>
                                    </p:set>
                                  </p:childTnLst>
                                </p:cTn>
                              </p:par>
                            </p:childTnLst>
                          </p:cTn>
                        </p:par>
                        <p:par>
                          <p:cTn id="49" fill="hold">
                            <p:stCondLst>
                              <p:cond delay="0"/>
                            </p:stCondLst>
                            <p:childTnLst>
                              <p:par>
                                <p:cTn id="50" presetID="1" presetClass="entr" presetSubtype="0" fill="hold" grpId="0" nodeType="afterEffect">
                                  <p:stCondLst>
                                    <p:cond delay="0"/>
                                  </p:stCondLst>
                                  <p:childTnLst>
                                    <p:set>
                                      <p:cBhvr>
                                        <p:cTn id="51" dur="1" fill="hold">
                                          <p:stCondLst>
                                            <p:cond delay="0"/>
                                          </p:stCondLst>
                                        </p:cTn>
                                        <p:tgtEl>
                                          <p:spTgt spid="193"/>
                                        </p:tgtEl>
                                        <p:attrNameLst>
                                          <p:attrName>style.visibility</p:attrName>
                                        </p:attrNameLst>
                                      </p:cBhvr>
                                      <p:to>
                                        <p:strVal val="visible"/>
                                      </p:to>
                                    </p:set>
                                  </p:childTnLst>
                                </p:cTn>
                              </p:par>
                            </p:childTnLst>
                          </p:cTn>
                        </p:par>
                        <p:par>
                          <p:cTn id="52" fill="hold">
                            <p:stCondLst>
                              <p:cond delay="0"/>
                            </p:stCondLst>
                            <p:childTnLst>
                              <p:par>
                                <p:cTn id="53" presetID="1" presetClass="entr" presetSubtype="0" fill="hold" grpId="0" nodeType="afterEffect">
                                  <p:stCondLst>
                                    <p:cond delay="0"/>
                                  </p:stCondLst>
                                  <p:childTnLst>
                                    <p:set>
                                      <p:cBhvr>
                                        <p:cTn id="54" dur="1" fill="hold">
                                          <p:stCondLst>
                                            <p:cond delay="0"/>
                                          </p:stCondLst>
                                        </p:cTn>
                                        <p:tgtEl>
                                          <p:spTgt spid="194"/>
                                        </p:tgtEl>
                                        <p:attrNameLst>
                                          <p:attrName>style.visibility</p:attrName>
                                        </p:attrNameLst>
                                      </p:cBhvr>
                                      <p:to>
                                        <p:strVal val="visible"/>
                                      </p:to>
                                    </p:set>
                                  </p:childTnLst>
                                </p:cTn>
                              </p:par>
                            </p:childTnLst>
                          </p:cTn>
                        </p:par>
                        <p:par>
                          <p:cTn id="55" fill="hold">
                            <p:stCondLst>
                              <p:cond delay="0"/>
                            </p:stCondLst>
                            <p:childTnLst>
                              <p:par>
                                <p:cTn id="56" presetID="1" presetClass="entr" presetSubtype="0" fill="hold" grpId="0" nodeType="afterEffect">
                                  <p:stCondLst>
                                    <p:cond delay="0"/>
                                  </p:stCondLst>
                                  <p:childTnLst>
                                    <p:set>
                                      <p:cBhvr>
                                        <p:cTn id="57" dur="1" fill="hold">
                                          <p:stCondLst>
                                            <p:cond delay="0"/>
                                          </p:stCondLst>
                                        </p:cTn>
                                        <p:tgtEl>
                                          <p:spTgt spid="195"/>
                                        </p:tgtEl>
                                        <p:attrNameLst>
                                          <p:attrName>style.visibility</p:attrName>
                                        </p:attrNameLst>
                                      </p:cBhvr>
                                      <p:to>
                                        <p:strVal val="visible"/>
                                      </p:to>
                                    </p:set>
                                  </p:childTnLst>
                                </p:cTn>
                              </p:par>
                            </p:childTnLst>
                          </p:cTn>
                        </p:par>
                        <p:par>
                          <p:cTn id="58" fill="hold">
                            <p:stCondLst>
                              <p:cond delay="0"/>
                            </p:stCondLst>
                            <p:childTnLst>
                              <p:par>
                                <p:cTn id="59" presetID="1" presetClass="entr" presetSubtype="0" fill="hold" grpId="0" nodeType="afterEffect">
                                  <p:stCondLst>
                                    <p:cond delay="0"/>
                                  </p:stCondLst>
                                  <p:childTnLst>
                                    <p:set>
                                      <p:cBhvr>
                                        <p:cTn id="60" dur="1" fill="hold">
                                          <p:stCondLst>
                                            <p:cond delay="0"/>
                                          </p:stCondLst>
                                        </p:cTn>
                                        <p:tgtEl>
                                          <p:spTgt spid="196"/>
                                        </p:tgtEl>
                                        <p:attrNameLst>
                                          <p:attrName>style.visibility</p:attrName>
                                        </p:attrNameLst>
                                      </p:cBhvr>
                                      <p:to>
                                        <p:strVal val="visible"/>
                                      </p:to>
                                    </p:set>
                                  </p:childTnLst>
                                </p:cTn>
                              </p:par>
                            </p:childTnLst>
                          </p:cTn>
                        </p:par>
                        <p:par>
                          <p:cTn id="61" fill="hold">
                            <p:stCondLst>
                              <p:cond delay="0"/>
                            </p:stCondLst>
                            <p:childTnLst>
                              <p:par>
                                <p:cTn id="62" presetID="1" presetClass="entr" presetSubtype="0" fill="hold" grpId="0" nodeType="afterEffect">
                                  <p:stCondLst>
                                    <p:cond delay="0"/>
                                  </p:stCondLst>
                                  <p:childTnLst>
                                    <p:set>
                                      <p:cBhvr>
                                        <p:cTn id="63" dur="1" fill="hold">
                                          <p:stCondLst>
                                            <p:cond delay="0"/>
                                          </p:stCondLst>
                                        </p:cTn>
                                        <p:tgtEl>
                                          <p:spTgt spid="197"/>
                                        </p:tgtEl>
                                        <p:attrNameLst>
                                          <p:attrName>style.visibility</p:attrName>
                                        </p:attrNameLst>
                                      </p:cBhvr>
                                      <p:to>
                                        <p:strVal val="visible"/>
                                      </p:to>
                                    </p:set>
                                  </p:childTnLst>
                                </p:cTn>
                              </p:par>
                            </p:childTnLst>
                          </p:cTn>
                        </p:par>
                        <p:par>
                          <p:cTn id="64" fill="hold">
                            <p:stCondLst>
                              <p:cond delay="0"/>
                            </p:stCondLst>
                            <p:childTnLst>
                              <p:par>
                                <p:cTn id="65" presetID="1" presetClass="entr" presetSubtype="0" fill="hold" grpId="0" nodeType="afterEffect">
                                  <p:stCondLst>
                                    <p:cond delay="0"/>
                                  </p:stCondLst>
                                  <p:childTnLst>
                                    <p:set>
                                      <p:cBhvr>
                                        <p:cTn id="66" dur="1" fill="hold">
                                          <p:stCondLst>
                                            <p:cond delay="0"/>
                                          </p:stCondLst>
                                        </p:cTn>
                                        <p:tgtEl>
                                          <p:spTgt spid="1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6" grpId="0" animBg="1"/>
      <p:bldP spid="130" grpId="0" animBg="1"/>
      <p:bldP spid="134" grpId="0" animBg="1"/>
      <p:bldP spid="146" grpId="0" animBg="1"/>
      <p:bldP spid="155" grpId="0" animBg="1"/>
      <p:bldP spid="162" grpId="0" animBg="1"/>
      <p:bldP spid="169" grpId="0" animBg="1"/>
      <p:bldP spid="176" grpId="0" animBg="1"/>
      <p:bldP spid="183" grpId="0" animBg="1"/>
      <p:bldP spid="187" grpId="0" animBg="1"/>
      <p:bldP spid="188" grpId="0" animBg="1"/>
      <p:bldP spid="189" grpId="0" animBg="1"/>
      <p:bldP spid="190" grpId="0" animBg="1"/>
      <p:bldP spid="191" grpId="0" animBg="1"/>
      <p:bldP spid="192" grpId="0" animBg="1"/>
      <p:bldP spid="193" grpId="0" animBg="1"/>
      <p:bldP spid="194" grpId="0" animBg="1"/>
      <p:bldP spid="195" grpId="0" animBg="1"/>
      <p:bldP spid="196" grpId="0" animBg="1"/>
      <p:bldP spid="197" grpId="0" animBg="1"/>
      <p:bldP spid="19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7786" y="930184"/>
            <a:ext cx="8101013" cy="994172"/>
          </a:xfrm>
        </p:spPr>
        <p:txBody>
          <a:bodyPr/>
          <a:lstStyle/>
          <a:p>
            <a:r>
              <a:rPr lang="en-US" dirty="0"/>
              <a:t>Manipulating Granularity</a:t>
            </a:r>
            <a:r>
              <a:rPr lang="en-US"/>
              <a:t>: Pivot </a:t>
            </a:r>
            <a:endParaRPr lang="en-US" dirty="0"/>
          </a:p>
        </p:txBody>
      </p:sp>
      <p:sp>
        <p:nvSpPr>
          <p:cNvPr id="43" name="TextBox 42"/>
          <p:cNvSpPr txBox="1"/>
          <p:nvPr/>
        </p:nvSpPr>
        <p:spPr>
          <a:xfrm>
            <a:off x="-4510341" y="1643881"/>
            <a:ext cx="417102" cy="415498"/>
          </a:xfrm>
          <a:prstGeom prst="rect">
            <a:avLst/>
          </a:prstGeom>
        </p:spPr>
        <p:txBody>
          <a:bodyPr wrap="none" rtlCol="0">
            <a:spAutoFit/>
          </a:bodyPr>
          <a:lstStyle/>
          <a:p>
            <a:pPr algn="ctr"/>
            <a:r>
              <a:rPr lang="en-US" sz="1050" dirty="0"/>
              <a:t>Key</a:t>
            </a:r>
            <a:br>
              <a:rPr lang="en-US" sz="1050" dirty="0"/>
            </a:br>
            <a:r>
              <a:rPr lang="en-US" sz="1050" dirty="0"/>
              <a:t>R</a:t>
            </a:r>
          </a:p>
        </p:txBody>
      </p:sp>
      <p:sp>
        <p:nvSpPr>
          <p:cNvPr id="44" name="TextBox 43"/>
          <p:cNvSpPr txBox="1"/>
          <p:nvPr/>
        </p:nvSpPr>
        <p:spPr>
          <a:xfrm>
            <a:off x="-3660225" y="1851630"/>
            <a:ext cx="470000" cy="253916"/>
          </a:xfrm>
          <a:prstGeom prst="rect">
            <a:avLst/>
          </a:prstGeom>
        </p:spPr>
        <p:txBody>
          <a:bodyPr wrap="none" rtlCol="0">
            <a:spAutoFit/>
          </a:bodyPr>
          <a:lstStyle/>
          <a:p>
            <a:pPr algn="ctr"/>
            <a:r>
              <a:rPr lang="en-US" sz="1050"/>
              <a:t>Data</a:t>
            </a:r>
          </a:p>
        </p:txBody>
      </p:sp>
      <p:grpSp>
        <p:nvGrpSpPr>
          <p:cNvPr id="11" name="Group 10"/>
          <p:cNvGrpSpPr/>
          <p:nvPr/>
        </p:nvGrpSpPr>
        <p:grpSpPr>
          <a:xfrm>
            <a:off x="-4486817" y="2544390"/>
            <a:ext cx="1246620" cy="305830"/>
            <a:chOff x="570778" y="2418853"/>
            <a:chExt cx="1662160" cy="407773"/>
          </a:xfrm>
        </p:grpSpPr>
        <p:sp>
          <p:nvSpPr>
            <p:cNvPr id="17" name="Rectangle 16"/>
            <p:cNvSpPr/>
            <p:nvPr/>
          </p:nvSpPr>
          <p:spPr>
            <a:xfrm>
              <a:off x="570778" y="241885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1800" dirty="0"/>
                <a:t>B</a:t>
              </a:r>
            </a:p>
          </p:txBody>
        </p:sp>
        <p:sp>
          <p:nvSpPr>
            <p:cNvPr id="18" name="Rectangle 17"/>
            <p:cNvSpPr/>
            <p:nvPr/>
          </p:nvSpPr>
          <p:spPr>
            <a:xfrm>
              <a:off x="1739533" y="241885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a:t>1</a:t>
              </a:r>
            </a:p>
          </p:txBody>
        </p:sp>
        <p:sp>
          <p:nvSpPr>
            <p:cNvPr id="72" name="Rectangle 71"/>
            <p:cNvSpPr/>
            <p:nvPr/>
          </p:nvSpPr>
          <p:spPr>
            <a:xfrm>
              <a:off x="1142809" y="2418853"/>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800" dirty="0"/>
                <a:t>V</a:t>
              </a:r>
            </a:p>
          </p:txBody>
        </p:sp>
      </p:grpSp>
      <p:grpSp>
        <p:nvGrpSpPr>
          <p:cNvPr id="10" name="Group 9"/>
          <p:cNvGrpSpPr/>
          <p:nvPr/>
        </p:nvGrpSpPr>
        <p:grpSpPr>
          <a:xfrm>
            <a:off x="-4486817" y="2944440"/>
            <a:ext cx="1246620" cy="305830"/>
            <a:chOff x="570778" y="2952253"/>
            <a:chExt cx="1662160" cy="407773"/>
          </a:xfrm>
        </p:grpSpPr>
        <p:sp>
          <p:nvSpPr>
            <p:cNvPr id="19" name="Rectangle 18"/>
            <p:cNvSpPr/>
            <p:nvPr/>
          </p:nvSpPr>
          <p:spPr>
            <a:xfrm>
              <a:off x="570778" y="295225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1800" dirty="0"/>
                <a:t>C</a:t>
              </a:r>
            </a:p>
          </p:txBody>
        </p:sp>
        <p:sp>
          <p:nvSpPr>
            <p:cNvPr id="20" name="Rectangle 19"/>
            <p:cNvSpPr/>
            <p:nvPr/>
          </p:nvSpPr>
          <p:spPr>
            <a:xfrm>
              <a:off x="1739533" y="295225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a:t>4</a:t>
              </a:r>
            </a:p>
          </p:txBody>
        </p:sp>
        <p:sp>
          <p:nvSpPr>
            <p:cNvPr id="73" name="Rectangle 72"/>
            <p:cNvSpPr/>
            <p:nvPr/>
          </p:nvSpPr>
          <p:spPr>
            <a:xfrm>
              <a:off x="1142809" y="2952253"/>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800" dirty="0"/>
                <a:t>U</a:t>
              </a:r>
            </a:p>
          </p:txBody>
        </p:sp>
      </p:grpSp>
      <p:grpSp>
        <p:nvGrpSpPr>
          <p:cNvPr id="9" name="Group 8"/>
          <p:cNvGrpSpPr/>
          <p:nvPr/>
        </p:nvGrpSpPr>
        <p:grpSpPr>
          <a:xfrm>
            <a:off x="-4486817" y="3344490"/>
            <a:ext cx="1246620" cy="305830"/>
            <a:chOff x="570778" y="3485653"/>
            <a:chExt cx="1662160" cy="407773"/>
          </a:xfrm>
        </p:grpSpPr>
        <p:sp>
          <p:nvSpPr>
            <p:cNvPr id="21" name="Rectangle 20"/>
            <p:cNvSpPr/>
            <p:nvPr/>
          </p:nvSpPr>
          <p:spPr>
            <a:xfrm>
              <a:off x="570778" y="348565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1800" dirty="0"/>
                <a:t>A</a:t>
              </a:r>
            </a:p>
          </p:txBody>
        </p:sp>
        <p:sp>
          <p:nvSpPr>
            <p:cNvPr id="22" name="Rectangle 21"/>
            <p:cNvSpPr/>
            <p:nvPr/>
          </p:nvSpPr>
          <p:spPr>
            <a:xfrm>
              <a:off x="1739533" y="348565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a:t>1</a:t>
              </a:r>
            </a:p>
          </p:txBody>
        </p:sp>
        <p:sp>
          <p:nvSpPr>
            <p:cNvPr id="74" name="Rectangle 73"/>
            <p:cNvSpPr/>
            <p:nvPr/>
          </p:nvSpPr>
          <p:spPr>
            <a:xfrm>
              <a:off x="1142809" y="3485653"/>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800" dirty="0"/>
                <a:t>V</a:t>
              </a:r>
            </a:p>
          </p:txBody>
        </p:sp>
      </p:grpSp>
      <p:grpSp>
        <p:nvGrpSpPr>
          <p:cNvPr id="8" name="Group 7"/>
          <p:cNvGrpSpPr/>
          <p:nvPr/>
        </p:nvGrpSpPr>
        <p:grpSpPr>
          <a:xfrm>
            <a:off x="-4486817" y="3744540"/>
            <a:ext cx="1246620" cy="305830"/>
            <a:chOff x="570778" y="4019053"/>
            <a:chExt cx="1662160" cy="407773"/>
          </a:xfrm>
        </p:grpSpPr>
        <p:sp>
          <p:nvSpPr>
            <p:cNvPr id="23" name="Rectangle 22"/>
            <p:cNvSpPr/>
            <p:nvPr/>
          </p:nvSpPr>
          <p:spPr>
            <a:xfrm>
              <a:off x="570778" y="401905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1800" dirty="0"/>
                <a:t>B</a:t>
              </a:r>
            </a:p>
          </p:txBody>
        </p:sp>
        <p:sp>
          <p:nvSpPr>
            <p:cNvPr id="24" name="Rectangle 23"/>
            <p:cNvSpPr/>
            <p:nvPr/>
          </p:nvSpPr>
          <p:spPr>
            <a:xfrm>
              <a:off x="1739533" y="401905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a:t>5</a:t>
              </a:r>
            </a:p>
          </p:txBody>
        </p:sp>
        <p:sp>
          <p:nvSpPr>
            <p:cNvPr id="75" name="Rectangle 74"/>
            <p:cNvSpPr/>
            <p:nvPr/>
          </p:nvSpPr>
          <p:spPr>
            <a:xfrm>
              <a:off x="1142809" y="4019053"/>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800" dirty="0"/>
                <a:t>U</a:t>
              </a:r>
            </a:p>
          </p:txBody>
        </p:sp>
      </p:grpSp>
      <p:grpSp>
        <p:nvGrpSpPr>
          <p:cNvPr id="7" name="Group 6"/>
          <p:cNvGrpSpPr/>
          <p:nvPr/>
        </p:nvGrpSpPr>
        <p:grpSpPr>
          <a:xfrm>
            <a:off x="-4496077" y="4155738"/>
            <a:ext cx="1246620" cy="305830"/>
            <a:chOff x="570778" y="4552453"/>
            <a:chExt cx="1662160" cy="407773"/>
          </a:xfrm>
        </p:grpSpPr>
        <p:sp>
          <p:nvSpPr>
            <p:cNvPr id="25" name="Rectangle 24"/>
            <p:cNvSpPr/>
            <p:nvPr/>
          </p:nvSpPr>
          <p:spPr>
            <a:xfrm>
              <a:off x="570778" y="455245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1800" dirty="0"/>
                <a:t>C</a:t>
              </a:r>
            </a:p>
          </p:txBody>
        </p:sp>
        <p:sp>
          <p:nvSpPr>
            <p:cNvPr id="26" name="Rectangle 25"/>
            <p:cNvSpPr/>
            <p:nvPr/>
          </p:nvSpPr>
          <p:spPr>
            <a:xfrm>
              <a:off x="1739533" y="455245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a:t>9</a:t>
              </a:r>
            </a:p>
          </p:txBody>
        </p:sp>
        <p:sp>
          <p:nvSpPr>
            <p:cNvPr id="76" name="Rectangle 75"/>
            <p:cNvSpPr/>
            <p:nvPr/>
          </p:nvSpPr>
          <p:spPr>
            <a:xfrm>
              <a:off x="1142809" y="4552453"/>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800" dirty="0"/>
                <a:t>V</a:t>
              </a:r>
            </a:p>
          </p:txBody>
        </p:sp>
      </p:grpSp>
      <p:grpSp>
        <p:nvGrpSpPr>
          <p:cNvPr id="6" name="Group 5"/>
          <p:cNvGrpSpPr/>
          <p:nvPr/>
        </p:nvGrpSpPr>
        <p:grpSpPr>
          <a:xfrm>
            <a:off x="-4486817" y="4544640"/>
            <a:ext cx="1246620" cy="305830"/>
            <a:chOff x="570778" y="5085853"/>
            <a:chExt cx="1662160" cy="407773"/>
          </a:xfrm>
        </p:grpSpPr>
        <p:sp>
          <p:nvSpPr>
            <p:cNvPr id="34" name="Rectangle 33"/>
            <p:cNvSpPr/>
            <p:nvPr/>
          </p:nvSpPr>
          <p:spPr>
            <a:xfrm>
              <a:off x="570778" y="508585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1800" dirty="0"/>
                <a:t>A</a:t>
              </a:r>
            </a:p>
          </p:txBody>
        </p:sp>
        <p:sp>
          <p:nvSpPr>
            <p:cNvPr id="35" name="Rectangle 34"/>
            <p:cNvSpPr/>
            <p:nvPr/>
          </p:nvSpPr>
          <p:spPr>
            <a:xfrm>
              <a:off x="1739533" y="508585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a:t>2</a:t>
              </a:r>
            </a:p>
          </p:txBody>
        </p:sp>
        <p:sp>
          <p:nvSpPr>
            <p:cNvPr id="77" name="Rectangle 76"/>
            <p:cNvSpPr/>
            <p:nvPr/>
          </p:nvSpPr>
          <p:spPr>
            <a:xfrm>
              <a:off x="1142809" y="5085853"/>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800" dirty="0"/>
                <a:t>U</a:t>
              </a:r>
            </a:p>
          </p:txBody>
        </p:sp>
      </p:grpSp>
      <p:grpSp>
        <p:nvGrpSpPr>
          <p:cNvPr id="5" name="Group 4"/>
          <p:cNvGrpSpPr/>
          <p:nvPr/>
        </p:nvGrpSpPr>
        <p:grpSpPr>
          <a:xfrm>
            <a:off x="-4486817" y="4944690"/>
            <a:ext cx="1246620" cy="305830"/>
            <a:chOff x="570778" y="5619253"/>
            <a:chExt cx="1662160" cy="407773"/>
          </a:xfrm>
        </p:grpSpPr>
        <p:sp>
          <p:nvSpPr>
            <p:cNvPr id="37" name="Rectangle 36"/>
            <p:cNvSpPr/>
            <p:nvPr/>
          </p:nvSpPr>
          <p:spPr>
            <a:xfrm>
              <a:off x="570778" y="561925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1800" dirty="0"/>
                <a:t>B</a:t>
              </a:r>
            </a:p>
          </p:txBody>
        </p:sp>
        <p:sp>
          <p:nvSpPr>
            <p:cNvPr id="38" name="Rectangle 37"/>
            <p:cNvSpPr/>
            <p:nvPr/>
          </p:nvSpPr>
          <p:spPr>
            <a:xfrm>
              <a:off x="1739533" y="561925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a:t>6</a:t>
              </a:r>
            </a:p>
          </p:txBody>
        </p:sp>
        <p:sp>
          <p:nvSpPr>
            <p:cNvPr id="78" name="Rectangle 77"/>
            <p:cNvSpPr/>
            <p:nvPr/>
          </p:nvSpPr>
          <p:spPr>
            <a:xfrm>
              <a:off x="1142809" y="5619253"/>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800" dirty="0"/>
                <a:t>V</a:t>
              </a:r>
            </a:p>
          </p:txBody>
        </p:sp>
      </p:grpSp>
      <p:grpSp>
        <p:nvGrpSpPr>
          <p:cNvPr id="4" name="Group 3"/>
          <p:cNvGrpSpPr/>
          <p:nvPr/>
        </p:nvGrpSpPr>
        <p:grpSpPr>
          <a:xfrm>
            <a:off x="-4486817" y="5344740"/>
            <a:ext cx="1246620" cy="305830"/>
            <a:chOff x="570778" y="6152653"/>
            <a:chExt cx="1662160" cy="407773"/>
          </a:xfrm>
        </p:grpSpPr>
        <p:sp>
          <p:nvSpPr>
            <p:cNvPr id="40" name="Rectangle 39"/>
            <p:cNvSpPr/>
            <p:nvPr/>
          </p:nvSpPr>
          <p:spPr>
            <a:xfrm>
              <a:off x="570778" y="615265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1800" dirty="0"/>
                <a:t>D</a:t>
              </a:r>
            </a:p>
          </p:txBody>
        </p:sp>
        <p:sp>
          <p:nvSpPr>
            <p:cNvPr id="41" name="Rectangle 40"/>
            <p:cNvSpPr/>
            <p:nvPr/>
          </p:nvSpPr>
          <p:spPr>
            <a:xfrm>
              <a:off x="1739533" y="615265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a:t>5</a:t>
              </a:r>
            </a:p>
          </p:txBody>
        </p:sp>
        <p:sp>
          <p:nvSpPr>
            <p:cNvPr id="79" name="Rectangle 78"/>
            <p:cNvSpPr/>
            <p:nvPr/>
          </p:nvSpPr>
          <p:spPr>
            <a:xfrm>
              <a:off x="1142809" y="6152653"/>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800" dirty="0"/>
                <a:t>U</a:t>
              </a:r>
            </a:p>
          </p:txBody>
        </p:sp>
      </p:grpSp>
      <p:sp>
        <p:nvSpPr>
          <p:cNvPr id="80" name="TextBox 79"/>
          <p:cNvSpPr txBox="1"/>
          <p:nvPr/>
        </p:nvSpPr>
        <p:spPr>
          <a:xfrm>
            <a:off x="-4081318" y="1643881"/>
            <a:ext cx="417102" cy="415498"/>
          </a:xfrm>
          <a:prstGeom prst="rect">
            <a:avLst/>
          </a:prstGeom>
        </p:spPr>
        <p:txBody>
          <a:bodyPr wrap="none" rtlCol="0">
            <a:spAutoFit/>
          </a:bodyPr>
          <a:lstStyle/>
          <a:p>
            <a:pPr algn="ctr"/>
            <a:r>
              <a:rPr lang="en-US" sz="1050" dirty="0"/>
              <a:t>Key</a:t>
            </a:r>
          </a:p>
          <a:p>
            <a:pPr algn="ctr"/>
            <a:r>
              <a:rPr lang="en-US" sz="1050" dirty="0"/>
              <a:t>C</a:t>
            </a:r>
          </a:p>
        </p:txBody>
      </p:sp>
      <p:grpSp>
        <p:nvGrpSpPr>
          <p:cNvPr id="12" name="Group 11"/>
          <p:cNvGrpSpPr/>
          <p:nvPr/>
        </p:nvGrpSpPr>
        <p:grpSpPr>
          <a:xfrm>
            <a:off x="-4486817" y="2144340"/>
            <a:ext cx="1246620" cy="305830"/>
            <a:chOff x="570778" y="1885453"/>
            <a:chExt cx="1662160" cy="407773"/>
          </a:xfrm>
        </p:grpSpPr>
        <p:sp>
          <p:nvSpPr>
            <p:cNvPr id="46" name="Rectangle 45"/>
            <p:cNvSpPr/>
            <p:nvPr/>
          </p:nvSpPr>
          <p:spPr>
            <a:xfrm>
              <a:off x="570778" y="188545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1800" dirty="0"/>
                <a:t>A</a:t>
              </a:r>
            </a:p>
          </p:txBody>
        </p:sp>
        <p:sp>
          <p:nvSpPr>
            <p:cNvPr id="47" name="Rectangle 46"/>
            <p:cNvSpPr/>
            <p:nvPr/>
          </p:nvSpPr>
          <p:spPr>
            <a:xfrm>
              <a:off x="1739533" y="188545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a:t>3</a:t>
              </a:r>
            </a:p>
          </p:txBody>
        </p:sp>
        <p:sp>
          <p:nvSpPr>
            <p:cNvPr id="81" name="Rectangle 80"/>
            <p:cNvSpPr/>
            <p:nvPr/>
          </p:nvSpPr>
          <p:spPr>
            <a:xfrm>
              <a:off x="1142809" y="1885453"/>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800" dirty="0"/>
                <a:t>U</a:t>
              </a:r>
            </a:p>
          </p:txBody>
        </p:sp>
      </p:grpSp>
      <p:grpSp>
        <p:nvGrpSpPr>
          <p:cNvPr id="29" name="Group 28"/>
          <p:cNvGrpSpPr/>
          <p:nvPr/>
        </p:nvGrpSpPr>
        <p:grpSpPr>
          <a:xfrm>
            <a:off x="-2061395" y="4389720"/>
            <a:ext cx="1246620" cy="305830"/>
            <a:chOff x="3804673" y="4879292"/>
            <a:chExt cx="1662160" cy="407773"/>
          </a:xfrm>
        </p:grpSpPr>
        <p:sp>
          <p:nvSpPr>
            <p:cNvPr id="123" name="Rectangle 122"/>
            <p:cNvSpPr/>
            <p:nvPr/>
          </p:nvSpPr>
          <p:spPr>
            <a:xfrm>
              <a:off x="3804673" y="4879292"/>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1800" dirty="0"/>
                <a:t>C</a:t>
              </a:r>
            </a:p>
          </p:txBody>
        </p:sp>
        <p:sp>
          <p:nvSpPr>
            <p:cNvPr id="124" name="Rectangle 123"/>
            <p:cNvSpPr/>
            <p:nvPr/>
          </p:nvSpPr>
          <p:spPr>
            <a:xfrm>
              <a:off x="4973428" y="4879292"/>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a:t>4</a:t>
              </a:r>
            </a:p>
          </p:txBody>
        </p:sp>
        <p:sp>
          <p:nvSpPr>
            <p:cNvPr id="125" name="Rectangle 124"/>
            <p:cNvSpPr/>
            <p:nvPr/>
          </p:nvSpPr>
          <p:spPr>
            <a:xfrm>
              <a:off x="4376704" y="4879292"/>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800" dirty="0"/>
                <a:t>U</a:t>
              </a:r>
            </a:p>
          </p:txBody>
        </p:sp>
      </p:grpSp>
      <p:grpSp>
        <p:nvGrpSpPr>
          <p:cNvPr id="27" name="Group 26"/>
          <p:cNvGrpSpPr/>
          <p:nvPr/>
        </p:nvGrpSpPr>
        <p:grpSpPr>
          <a:xfrm>
            <a:off x="-2061395" y="2564263"/>
            <a:ext cx="1246620" cy="305830"/>
            <a:chOff x="3804673" y="2445350"/>
            <a:chExt cx="1662160" cy="407773"/>
          </a:xfrm>
        </p:grpSpPr>
        <p:sp>
          <p:nvSpPr>
            <p:cNvPr id="127" name="Rectangle 126"/>
            <p:cNvSpPr/>
            <p:nvPr/>
          </p:nvSpPr>
          <p:spPr>
            <a:xfrm>
              <a:off x="3804673" y="2445350"/>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1800" dirty="0"/>
                <a:t>A</a:t>
              </a:r>
            </a:p>
          </p:txBody>
        </p:sp>
        <p:sp>
          <p:nvSpPr>
            <p:cNvPr id="128" name="Rectangle 127"/>
            <p:cNvSpPr/>
            <p:nvPr/>
          </p:nvSpPr>
          <p:spPr>
            <a:xfrm>
              <a:off x="4973428" y="2445350"/>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a:t>1</a:t>
              </a:r>
            </a:p>
          </p:txBody>
        </p:sp>
        <p:sp>
          <p:nvSpPr>
            <p:cNvPr id="129" name="Rectangle 128"/>
            <p:cNvSpPr/>
            <p:nvPr/>
          </p:nvSpPr>
          <p:spPr>
            <a:xfrm>
              <a:off x="4376704" y="2445350"/>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800" dirty="0"/>
                <a:t>V</a:t>
              </a:r>
            </a:p>
          </p:txBody>
        </p:sp>
      </p:grpSp>
      <p:grpSp>
        <p:nvGrpSpPr>
          <p:cNvPr id="28" name="Group 27"/>
          <p:cNvGrpSpPr/>
          <p:nvPr/>
        </p:nvGrpSpPr>
        <p:grpSpPr>
          <a:xfrm>
            <a:off x="-2061395" y="3053750"/>
            <a:ext cx="1246620" cy="305830"/>
            <a:chOff x="3804673" y="3097999"/>
            <a:chExt cx="1662160" cy="407773"/>
          </a:xfrm>
        </p:grpSpPr>
        <p:sp>
          <p:nvSpPr>
            <p:cNvPr id="131" name="Rectangle 130"/>
            <p:cNvSpPr/>
            <p:nvPr/>
          </p:nvSpPr>
          <p:spPr>
            <a:xfrm>
              <a:off x="3804673" y="3097999"/>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1800" dirty="0"/>
                <a:t>B</a:t>
              </a:r>
            </a:p>
          </p:txBody>
        </p:sp>
        <p:sp>
          <p:nvSpPr>
            <p:cNvPr id="132" name="Rectangle 131"/>
            <p:cNvSpPr/>
            <p:nvPr/>
          </p:nvSpPr>
          <p:spPr>
            <a:xfrm>
              <a:off x="4973428" y="3097999"/>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a:t>5</a:t>
              </a:r>
            </a:p>
          </p:txBody>
        </p:sp>
        <p:sp>
          <p:nvSpPr>
            <p:cNvPr id="133" name="Rectangle 132"/>
            <p:cNvSpPr/>
            <p:nvPr/>
          </p:nvSpPr>
          <p:spPr>
            <a:xfrm>
              <a:off x="4376704" y="3097999"/>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800" dirty="0"/>
                <a:t>U</a:t>
              </a:r>
            </a:p>
          </p:txBody>
        </p:sp>
      </p:grpSp>
      <p:grpSp>
        <p:nvGrpSpPr>
          <p:cNvPr id="30" name="Group 29"/>
          <p:cNvGrpSpPr/>
          <p:nvPr/>
        </p:nvGrpSpPr>
        <p:grpSpPr>
          <a:xfrm>
            <a:off x="-2061395" y="4879206"/>
            <a:ext cx="1246620" cy="305830"/>
            <a:chOff x="3804673" y="5531941"/>
            <a:chExt cx="1662160" cy="407773"/>
          </a:xfrm>
        </p:grpSpPr>
        <p:sp>
          <p:nvSpPr>
            <p:cNvPr id="135" name="Rectangle 134"/>
            <p:cNvSpPr/>
            <p:nvPr/>
          </p:nvSpPr>
          <p:spPr>
            <a:xfrm>
              <a:off x="3804673" y="5531941"/>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1800" dirty="0"/>
                <a:t>C</a:t>
              </a:r>
            </a:p>
          </p:txBody>
        </p:sp>
        <p:sp>
          <p:nvSpPr>
            <p:cNvPr id="136" name="Rectangle 135"/>
            <p:cNvSpPr/>
            <p:nvPr/>
          </p:nvSpPr>
          <p:spPr>
            <a:xfrm>
              <a:off x="4973428" y="5531941"/>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a:t>9</a:t>
              </a:r>
            </a:p>
          </p:txBody>
        </p:sp>
        <p:sp>
          <p:nvSpPr>
            <p:cNvPr id="137" name="Rectangle 136"/>
            <p:cNvSpPr/>
            <p:nvPr/>
          </p:nvSpPr>
          <p:spPr>
            <a:xfrm>
              <a:off x="4376704" y="5531941"/>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800" dirty="0"/>
                <a:t>V</a:t>
              </a:r>
            </a:p>
          </p:txBody>
        </p:sp>
      </p:grpSp>
      <p:grpSp>
        <p:nvGrpSpPr>
          <p:cNvPr id="118" name="Group 117"/>
          <p:cNvGrpSpPr/>
          <p:nvPr/>
        </p:nvGrpSpPr>
        <p:grpSpPr>
          <a:xfrm>
            <a:off x="-2061395" y="3543237"/>
            <a:ext cx="1246620" cy="305830"/>
            <a:chOff x="570778" y="2418853"/>
            <a:chExt cx="1662160" cy="407773"/>
          </a:xfrm>
        </p:grpSpPr>
        <p:sp>
          <p:nvSpPr>
            <p:cNvPr id="119" name="Rectangle 118"/>
            <p:cNvSpPr/>
            <p:nvPr/>
          </p:nvSpPr>
          <p:spPr>
            <a:xfrm>
              <a:off x="570778" y="241885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1800" dirty="0"/>
                <a:t>B</a:t>
              </a:r>
            </a:p>
          </p:txBody>
        </p:sp>
        <p:sp>
          <p:nvSpPr>
            <p:cNvPr id="120" name="Rectangle 119"/>
            <p:cNvSpPr/>
            <p:nvPr/>
          </p:nvSpPr>
          <p:spPr>
            <a:xfrm>
              <a:off x="1739533" y="241885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a:t>1</a:t>
              </a:r>
            </a:p>
          </p:txBody>
        </p:sp>
        <p:sp>
          <p:nvSpPr>
            <p:cNvPr id="121" name="Rectangle 120"/>
            <p:cNvSpPr/>
            <p:nvPr/>
          </p:nvSpPr>
          <p:spPr>
            <a:xfrm>
              <a:off x="1142809" y="2418853"/>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800" dirty="0"/>
                <a:t>V</a:t>
              </a:r>
            </a:p>
          </p:txBody>
        </p:sp>
      </p:grpSp>
      <p:grpSp>
        <p:nvGrpSpPr>
          <p:cNvPr id="142" name="Group 141"/>
          <p:cNvGrpSpPr/>
          <p:nvPr/>
        </p:nvGrpSpPr>
        <p:grpSpPr>
          <a:xfrm>
            <a:off x="-2061395" y="3900233"/>
            <a:ext cx="1246620" cy="305830"/>
            <a:chOff x="570778" y="5619253"/>
            <a:chExt cx="1662160" cy="407773"/>
          </a:xfrm>
        </p:grpSpPr>
        <p:sp>
          <p:nvSpPr>
            <p:cNvPr id="143" name="Rectangle 142"/>
            <p:cNvSpPr/>
            <p:nvPr/>
          </p:nvSpPr>
          <p:spPr>
            <a:xfrm>
              <a:off x="570778" y="561925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1800" dirty="0"/>
                <a:t>B</a:t>
              </a:r>
            </a:p>
          </p:txBody>
        </p:sp>
        <p:sp>
          <p:nvSpPr>
            <p:cNvPr id="144" name="Rectangle 143"/>
            <p:cNvSpPr/>
            <p:nvPr/>
          </p:nvSpPr>
          <p:spPr>
            <a:xfrm>
              <a:off x="1739533" y="561925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a:t>6</a:t>
              </a:r>
            </a:p>
          </p:txBody>
        </p:sp>
        <p:sp>
          <p:nvSpPr>
            <p:cNvPr id="145" name="Rectangle 144"/>
            <p:cNvSpPr/>
            <p:nvPr/>
          </p:nvSpPr>
          <p:spPr>
            <a:xfrm>
              <a:off x="1142809" y="5619253"/>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800" dirty="0"/>
                <a:t>V</a:t>
              </a:r>
            </a:p>
          </p:txBody>
        </p:sp>
      </p:grpSp>
      <p:grpSp>
        <p:nvGrpSpPr>
          <p:cNvPr id="31" name="Group 30"/>
          <p:cNvGrpSpPr/>
          <p:nvPr/>
        </p:nvGrpSpPr>
        <p:grpSpPr>
          <a:xfrm>
            <a:off x="-2061395" y="5368695"/>
            <a:ext cx="1246620" cy="305830"/>
            <a:chOff x="3804673" y="6184592"/>
            <a:chExt cx="1662160" cy="407773"/>
          </a:xfrm>
        </p:grpSpPr>
        <p:sp>
          <p:nvSpPr>
            <p:cNvPr id="147" name="Rectangle 146"/>
            <p:cNvSpPr/>
            <p:nvPr/>
          </p:nvSpPr>
          <p:spPr>
            <a:xfrm>
              <a:off x="3804673" y="6184592"/>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1800" dirty="0"/>
                <a:t>D</a:t>
              </a:r>
            </a:p>
          </p:txBody>
        </p:sp>
        <p:sp>
          <p:nvSpPr>
            <p:cNvPr id="148" name="Rectangle 147"/>
            <p:cNvSpPr/>
            <p:nvPr/>
          </p:nvSpPr>
          <p:spPr>
            <a:xfrm>
              <a:off x="4973428" y="6184592"/>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a:t>5</a:t>
              </a:r>
            </a:p>
          </p:txBody>
        </p:sp>
        <p:sp>
          <p:nvSpPr>
            <p:cNvPr id="149" name="Rectangle 148"/>
            <p:cNvSpPr/>
            <p:nvPr/>
          </p:nvSpPr>
          <p:spPr>
            <a:xfrm>
              <a:off x="4376704" y="6184592"/>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800" dirty="0"/>
                <a:t>U</a:t>
              </a:r>
            </a:p>
          </p:txBody>
        </p:sp>
      </p:grpSp>
      <p:grpSp>
        <p:nvGrpSpPr>
          <p:cNvPr id="138" name="Group 137"/>
          <p:cNvGrpSpPr/>
          <p:nvPr/>
        </p:nvGrpSpPr>
        <p:grpSpPr>
          <a:xfrm>
            <a:off x="-2061395" y="2074776"/>
            <a:ext cx="1246620" cy="305830"/>
            <a:chOff x="570778" y="5085853"/>
            <a:chExt cx="1662160" cy="407773"/>
          </a:xfrm>
        </p:grpSpPr>
        <p:sp>
          <p:nvSpPr>
            <p:cNvPr id="139" name="Rectangle 138"/>
            <p:cNvSpPr/>
            <p:nvPr/>
          </p:nvSpPr>
          <p:spPr>
            <a:xfrm>
              <a:off x="570778" y="508585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1800" dirty="0"/>
                <a:t>A</a:t>
              </a:r>
            </a:p>
          </p:txBody>
        </p:sp>
        <p:sp>
          <p:nvSpPr>
            <p:cNvPr id="140" name="Rectangle 139"/>
            <p:cNvSpPr/>
            <p:nvPr/>
          </p:nvSpPr>
          <p:spPr>
            <a:xfrm>
              <a:off x="1739533" y="508585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a:t>2</a:t>
              </a:r>
            </a:p>
          </p:txBody>
        </p:sp>
        <p:sp>
          <p:nvSpPr>
            <p:cNvPr id="141" name="Rectangle 140"/>
            <p:cNvSpPr/>
            <p:nvPr/>
          </p:nvSpPr>
          <p:spPr>
            <a:xfrm>
              <a:off x="1142809" y="5085853"/>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800" dirty="0"/>
                <a:t>U</a:t>
              </a:r>
            </a:p>
          </p:txBody>
        </p:sp>
      </p:grpSp>
      <p:grpSp>
        <p:nvGrpSpPr>
          <p:cNvPr id="150" name="Group 149"/>
          <p:cNvGrpSpPr/>
          <p:nvPr/>
        </p:nvGrpSpPr>
        <p:grpSpPr>
          <a:xfrm>
            <a:off x="-2061395" y="1722669"/>
            <a:ext cx="1246620" cy="305830"/>
            <a:chOff x="570778" y="1885453"/>
            <a:chExt cx="1662160" cy="407773"/>
          </a:xfrm>
        </p:grpSpPr>
        <p:sp>
          <p:nvSpPr>
            <p:cNvPr id="151" name="Rectangle 150"/>
            <p:cNvSpPr/>
            <p:nvPr/>
          </p:nvSpPr>
          <p:spPr>
            <a:xfrm>
              <a:off x="570778" y="188545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1800" dirty="0"/>
                <a:t>A</a:t>
              </a:r>
            </a:p>
          </p:txBody>
        </p:sp>
        <p:sp>
          <p:nvSpPr>
            <p:cNvPr id="152" name="Rectangle 151"/>
            <p:cNvSpPr/>
            <p:nvPr/>
          </p:nvSpPr>
          <p:spPr>
            <a:xfrm>
              <a:off x="1739533" y="188545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a:t>3</a:t>
              </a:r>
            </a:p>
          </p:txBody>
        </p:sp>
        <p:sp>
          <p:nvSpPr>
            <p:cNvPr id="153" name="Rectangle 152"/>
            <p:cNvSpPr/>
            <p:nvPr/>
          </p:nvSpPr>
          <p:spPr>
            <a:xfrm>
              <a:off x="1142809" y="1885453"/>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800" dirty="0"/>
                <a:t>U</a:t>
              </a:r>
            </a:p>
          </p:txBody>
        </p:sp>
      </p:grpSp>
      <p:grpSp>
        <p:nvGrpSpPr>
          <p:cNvPr id="82" name="Group 81"/>
          <p:cNvGrpSpPr/>
          <p:nvPr/>
        </p:nvGrpSpPr>
        <p:grpSpPr>
          <a:xfrm>
            <a:off x="-3090173" y="3462635"/>
            <a:ext cx="832199" cy="415498"/>
            <a:chOff x="2432969" y="3643177"/>
            <a:chExt cx="1109599" cy="553996"/>
          </a:xfrm>
        </p:grpSpPr>
        <p:cxnSp>
          <p:nvCxnSpPr>
            <p:cNvPr id="83" name="Straight Arrow Connector 82"/>
            <p:cNvCxnSpPr/>
            <p:nvPr/>
          </p:nvCxnSpPr>
          <p:spPr>
            <a:xfrm>
              <a:off x="2432969" y="3966343"/>
              <a:ext cx="1109599" cy="0"/>
            </a:xfrm>
            <a:prstGeom prst="straightConnector1">
              <a:avLst/>
            </a:prstGeom>
            <a:ln>
              <a:tailEnd type="triangle"/>
            </a:ln>
          </p:spPr>
          <p:style>
            <a:lnRef idx="1">
              <a:schemeClr val="accent1"/>
            </a:lnRef>
            <a:fillRef idx="0">
              <a:schemeClr val="accent1"/>
            </a:fillRef>
            <a:effectRef idx="1">
              <a:schemeClr val="accent1"/>
            </a:effectRef>
            <a:fontRef idx="minor">
              <a:schemeClr val="tx1"/>
            </a:fontRef>
          </p:style>
        </p:cxnSp>
        <p:sp>
          <p:nvSpPr>
            <p:cNvPr id="84" name="TextBox 83"/>
            <p:cNvSpPr txBox="1"/>
            <p:nvPr/>
          </p:nvSpPr>
          <p:spPr>
            <a:xfrm>
              <a:off x="2519478" y="3643177"/>
              <a:ext cx="936582" cy="553996"/>
            </a:xfrm>
            <a:prstGeom prst="rect">
              <a:avLst/>
            </a:prstGeom>
          </p:spPr>
          <p:txBody>
            <a:bodyPr wrap="none" rtlCol="0">
              <a:spAutoFit/>
            </a:bodyPr>
            <a:lstStyle/>
            <a:p>
              <a:pPr algn="ctr"/>
              <a:r>
                <a:rPr lang="en-US" sz="1050" dirty="0"/>
                <a:t>Split into</a:t>
              </a:r>
            </a:p>
            <a:p>
              <a:pPr algn="ctr"/>
              <a:r>
                <a:rPr lang="en-US" sz="1050" dirty="0"/>
                <a:t>Groups</a:t>
              </a:r>
            </a:p>
          </p:txBody>
        </p:sp>
      </p:grpSp>
      <p:cxnSp>
        <p:nvCxnSpPr>
          <p:cNvPr id="85" name="Straight Arrow Connector 84"/>
          <p:cNvCxnSpPr>
            <a:stCxn id="47" idx="3"/>
            <a:endCxn id="151" idx="1"/>
          </p:cNvCxnSpPr>
          <p:nvPr/>
        </p:nvCxnSpPr>
        <p:spPr>
          <a:xfrm flipV="1">
            <a:off x="-3240196" y="1875584"/>
            <a:ext cx="1178801" cy="421671"/>
          </a:xfrm>
          <a:prstGeom prst="straightConnector1">
            <a:avLst/>
          </a:prstGeom>
          <a:ln>
            <a:prstDash val="sysDash"/>
            <a:tailEnd type="triangle"/>
          </a:ln>
        </p:spPr>
        <p:style>
          <a:lnRef idx="1">
            <a:schemeClr val="dk1"/>
          </a:lnRef>
          <a:fillRef idx="0">
            <a:schemeClr val="dk1"/>
          </a:fillRef>
          <a:effectRef idx="0">
            <a:schemeClr val="dk1"/>
          </a:effectRef>
          <a:fontRef idx="minor">
            <a:schemeClr val="tx1"/>
          </a:fontRef>
        </p:style>
      </p:cxnSp>
      <p:cxnSp>
        <p:nvCxnSpPr>
          <p:cNvPr id="86" name="Straight Arrow Connector 85"/>
          <p:cNvCxnSpPr>
            <a:stCxn id="35" idx="3"/>
            <a:endCxn id="139" idx="1"/>
          </p:cNvCxnSpPr>
          <p:nvPr/>
        </p:nvCxnSpPr>
        <p:spPr>
          <a:xfrm flipV="1">
            <a:off x="-3240196" y="2227691"/>
            <a:ext cx="1178801" cy="2469864"/>
          </a:xfrm>
          <a:prstGeom prst="straightConnector1">
            <a:avLst/>
          </a:prstGeom>
          <a:ln>
            <a:prstDash val="sysDash"/>
            <a:tailEnd type="triangle"/>
          </a:ln>
        </p:spPr>
        <p:style>
          <a:lnRef idx="1">
            <a:schemeClr val="dk1"/>
          </a:lnRef>
          <a:fillRef idx="0">
            <a:schemeClr val="dk1"/>
          </a:fillRef>
          <a:effectRef idx="0">
            <a:schemeClr val="dk1"/>
          </a:effectRef>
          <a:fontRef idx="minor">
            <a:schemeClr val="tx1"/>
          </a:fontRef>
        </p:style>
      </p:cxnSp>
      <p:grpSp>
        <p:nvGrpSpPr>
          <p:cNvPr id="102" name="Group 101"/>
          <p:cNvGrpSpPr/>
          <p:nvPr/>
        </p:nvGrpSpPr>
        <p:grpSpPr>
          <a:xfrm>
            <a:off x="-737286" y="1812508"/>
            <a:ext cx="1071447" cy="415498"/>
            <a:chOff x="5824545" y="2372803"/>
            <a:chExt cx="1428596" cy="553996"/>
          </a:xfrm>
        </p:grpSpPr>
        <p:sp>
          <p:nvSpPr>
            <p:cNvPr id="103" name="TextBox 102"/>
            <p:cNvSpPr txBox="1"/>
            <p:nvPr/>
          </p:nvSpPr>
          <p:spPr>
            <a:xfrm>
              <a:off x="6000021" y="2372803"/>
              <a:ext cx="1077647" cy="553996"/>
            </a:xfrm>
            <a:prstGeom prst="rect">
              <a:avLst/>
            </a:prstGeom>
          </p:spPr>
          <p:txBody>
            <a:bodyPr wrap="none" rtlCol="0">
              <a:spAutoFit/>
            </a:bodyPr>
            <a:lstStyle/>
            <a:p>
              <a:pPr algn="ctr"/>
              <a:r>
                <a:rPr lang="en-US" sz="1050" dirty="0"/>
                <a:t>Aggregate</a:t>
              </a:r>
            </a:p>
            <a:p>
              <a:pPr algn="ctr"/>
              <a:r>
                <a:rPr lang="en-US" sz="1050" dirty="0"/>
                <a:t>Function</a:t>
              </a:r>
            </a:p>
          </p:txBody>
        </p:sp>
        <p:cxnSp>
          <p:nvCxnSpPr>
            <p:cNvPr id="104" name="Straight Arrow Connector 103"/>
            <p:cNvCxnSpPr/>
            <p:nvPr/>
          </p:nvCxnSpPr>
          <p:spPr>
            <a:xfrm>
              <a:off x="5824545" y="2695969"/>
              <a:ext cx="1428596" cy="0"/>
            </a:xfrm>
            <a:prstGeom prst="straightConnector1">
              <a:avLst/>
            </a:prstGeom>
            <a:ln>
              <a:tailEnd type="triangle"/>
            </a:ln>
          </p:spPr>
          <p:style>
            <a:lnRef idx="1">
              <a:schemeClr val="accent1"/>
            </a:lnRef>
            <a:fillRef idx="0">
              <a:schemeClr val="accent1"/>
            </a:fillRef>
            <a:effectRef idx="1">
              <a:schemeClr val="accent1"/>
            </a:effectRef>
            <a:fontRef idx="minor">
              <a:schemeClr val="tx1"/>
            </a:fontRef>
          </p:style>
        </p:cxnSp>
      </p:grpSp>
      <p:sp>
        <p:nvSpPr>
          <p:cNvPr id="106" name="Rectangle 105"/>
          <p:cNvSpPr/>
          <p:nvPr/>
        </p:nvSpPr>
        <p:spPr>
          <a:xfrm>
            <a:off x="483198" y="1896741"/>
            <a:ext cx="370054" cy="305830"/>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1800" dirty="0"/>
              <a:t>A</a:t>
            </a:r>
          </a:p>
        </p:txBody>
      </p:sp>
      <p:sp>
        <p:nvSpPr>
          <p:cNvPr id="107" name="Rectangle 106"/>
          <p:cNvSpPr/>
          <p:nvPr/>
        </p:nvSpPr>
        <p:spPr>
          <a:xfrm>
            <a:off x="1359764" y="1896741"/>
            <a:ext cx="484530" cy="30583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a:t>5</a:t>
            </a:r>
          </a:p>
        </p:txBody>
      </p:sp>
      <p:sp>
        <p:nvSpPr>
          <p:cNvPr id="108" name="Rectangle 107"/>
          <p:cNvSpPr/>
          <p:nvPr/>
        </p:nvSpPr>
        <p:spPr>
          <a:xfrm>
            <a:off x="912221" y="1896741"/>
            <a:ext cx="370054" cy="30583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800" dirty="0"/>
              <a:t>U</a:t>
            </a:r>
          </a:p>
        </p:txBody>
      </p:sp>
      <p:grpSp>
        <p:nvGrpSpPr>
          <p:cNvPr id="109" name="Group 108"/>
          <p:cNvGrpSpPr/>
          <p:nvPr/>
        </p:nvGrpSpPr>
        <p:grpSpPr>
          <a:xfrm>
            <a:off x="-737286" y="2459693"/>
            <a:ext cx="1071447" cy="415498"/>
            <a:chOff x="5824545" y="2372803"/>
            <a:chExt cx="1428596" cy="553996"/>
          </a:xfrm>
        </p:grpSpPr>
        <p:sp>
          <p:nvSpPr>
            <p:cNvPr id="110" name="TextBox 109"/>
            <p:cNvSpPr txBox="1"/>
            <p:nvPr/>
          </p:nvSpPr>
          <p:spPr>
            <a:xfrm>
              <a:off x="6000021" y="2372803"/>
              <a:ext cx="1077647" cy="553996"/>
            </a:xfrm>
            <a:prstGeom prst="rect">
              <a:avLst/>
            </a:prstGeom>
          </p:spPr>
          <p:txBody>
            <a:bodyPr wrap="none" rtlCol="0">
              <a:spAutoFit/>
            </a:bodyPr>
            <a:lstStyle/>
            <a:p>
              <a:pPr algn="ctr"/>
              <a:r>
                <a:rPr lang="en-US" sz="1050" dirty="0"/>
                <a:t>Aggregate</a:t>
              </a:r>
            </a:p>
            <a:p>
              <a:pPr algn="ctr"/>
              <a:r>
                <a:rPr lang="en-US" sz="1050" dirty="0"/>
                <a:t>Function</a:t>
              </a:r>
            </a:p>
          </p:txBody>
        </p:sp>
        <p:cxnSp>
          <p:nvCxnSpPr>
            <p:cNvPr id="111" name="Straight Arrow Connector 110"/>
            <p:cNvCxnSpPr/>
            <p:nvPr/>
          </p:nvCxnSpPr>
          <p:spPr>
            <a:xfrm>
              <a:off x="5824545" y="2695969"/>
              <a:ext cx="1428596" cy="0"/>
            </a:xfrm>
            <a:prstGeom prst="straightConnector1">
              <a:avLst/>
            </a:prstGeom>
            <a:ln>
              <a:tailEnd type="triangle"/>
            </a:ln>
          </p:spPr>
          <p:style>
            <a:lnRef idx="1">
              <a:schemeClr val="accent1"/>
            </a:lnRef>
            <a:fillRef idx="0">
              <a:schemeClr val="accent1"/>
            </a:fillRef>
            <a:effectRef idx="1">
              <a:schemeClr val="accent1"/>
            </a:effectRef>
            <a:fontRef idx="minor">
              <a:schemeClr val="tx1"/>
            </a:fontRef>
          </p:style>
        </p:cxnSp>
      </p:grpSp>
      <p:sp>
        <p:nvSpPr>
          <p:cNvPr id="113" name="Rectangle 112"/>
          <p:cNvSpPr/>
          <p:nvPr/>
        </p:nvSpPr>
        <p:spPr>
          <a:xfrm>
            <a:off x="483198" y="2543925"/>
            <a:ext cx="370054" cy="305830"/>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1800" dirty="0"/>
              <a:t>A</a:t>
            </a:r>
          </a:p>
        </p:txBody>
      </p:sp>
      <p:sp>
        <p:nvSpPr>
          <p:cNvPr id="114" name="Rectangle 113"/>
          <p:cNvSpPr/>
          <p:nvPr/>
        </p:nvSpPr>
        <p:spPr>
          <a:xfrm>
            <a:off x="1359764" y="2543925"/>
            <a:ext cx="484530" cy="30583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a:t>1</a:t>
            </a:r>
          </a:p>
        </p:txBody>
      </p:sp>
      <p:sp>
        <p:nvSpPr>
          <p:cNvPr id="115" name="Rectangle 114"/>
          <p:cNvSpPr/>
          <p:nvPr/>
        </p:nvSpPr>
        <p:spPr>
          <a:xfrm>
            <a:off x="912221" y="2543925"/>
            <a:ext cx="370054" cy="30583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800" dirty="0"/>
              <a:t>V</a:t>
            </a:r>
          </a:p>
        </p:txBody>
      </p:sp>
      <p:grpSp>
        <p:nvGrpSpPr>
          <p:cNvPr id="116" name="Group 115"/>
          <p:cNvGrpSpPr/>
          <p:nvPr/>
        </p:nvGrpSpPr>
        <p:grpSpPr>
          <a:xfrm>
            <a:off x="-737286" y="2977886"/>
            <a:ext cx="1071447" cy="415498"/>
            <a:chOff x="5824545" y="2372803"/>
            <a:chExt cx="1428596" cy="553996"/>
          </a:xfrm>
        </p:grpSpPr>
        <p:sp>
          <p:nvSpPr>
            <p:cNvPr id="117" name="TextBox 116"/>
            <p:cNvSpPr txBox="1"/>
            <p:nvPr/>
          </p:nvSpPr>
          <p:spPr>
            <a:xfrm>
              <a:off x="6000021" y="2372803"/>
              <a:ext cx="1077647" cy="553996"/>
            </a:xfrm>
            <a:prstGeom prst="rect">
              <a:avLst/>
            </a:prstGeom>
          </p:spPr>
          <p:txBody>
            <a:bodyPr wrap="none" rtlCol="0">
              <a:spAutoFit/>
            </a:bodyPr>
            <a:lstStyle/>
            <a:p>
              <a:pPr algn="ctr"/>
              <a:r>
                <a:rPr lang="en-US" sz="1050" dirty="0"/>
                <a:t>Aggregate</a:t>
              </a:r>
            </a:p>
            <a:p>
              <a:pPr algn="ctr"/>
              <a:r>
                <a:rPr lang="en-US" sz="1050" dirty="0"/>
                <a:t>Function</a:t>
              </a:r>
            </a:p>
          </p:txBody>
        </p:sp>
        <p:cxnSp>
          <p:nvCxnSpPr>
            <p:cNvPr id="154" name="Straight Arrow Connector 153"/>
            <p:cNvCxnSpPr/>
            <p:nvPr/>
          </p:nvCxnSpPr>
          <p:spPr>
            <a:xfrm>
              <a:off x="5824545" y="2695969"/>
              <a:ext cx="1428596" cy="0"/>
            </a:xfrm>
            <a:prstGeom prst="straightConnector1">
              <a:avLst/>
            </a:prstGeom>
            <a:ln>
              <a:tailEnd type="triangle"/>
            </a:ln>
          </p:spPr>
          <p:style>
            <a:lnRef idx="1">
              <a:schemeClr val="accent1"/>
            </a:lnRef>
            <a:fillRef idx="0">
              <a:schemeClr val="accent1"/>
            </a:fillRef>
            <a:effectRef idx="1">
              <a:schemeClr val="accent1"/>
            </a:effectRef>
            <a:fontRef idx="minor">
              <a:schemeClr val="tx1"/>
            </a:fontRef>
          </p:style>
        </p:cxnSp>
      </p:grpSp>
      <p:sp>
        <p:nvSpPr>
          <p:cNvPr id="156" name="Rectangle 155"/>
          <p:cNvSpPr/>
          <p:nvPr/>
        </p:nvSpPr>
        <p:spPr>
          <a:xfrm>
            <a:off x="483198" y="3062118"/>
            <a:ext cx="370054" cy="305830"/>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1800" dirty="0"/>
              <a:t>B</a:t>
            </a:r>
          </a:p>
        </p:txBody>
      </p:sp>
      <p:sp>
        <p:nvSpPr>
          <p:cNvPr id="157" name="Rectangle 156"/>
          <p:cNvSpPr/>
          <p:nvPr/>
        </p:nvSpPr>
        <p:spPr>
          <a:xfrm>
            <a:off x="1359764" y="3062118"/>
            <a:ext cx="484530" cy="30583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a:t>5</a:t>
            </a:r>
          </a:p>
        </p:txBody>
      </p:sp>
      <p:sp>
        <p:nvSpPr>
          <p:cNvPr id="158" name="Rectangle 157"/>
          <p:cNvSpPr/>
          <p:nvPr/>
        </p:nvSpPr>
        <p:spPr>
          <a:xfrm>
            <a:off x="912221" y="3062118"/>
            <a:ext cx="370054" cy="30583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800" dirty="0"/>
              <a:t>U</a:t>
            </a:r>
          </a:p>
        </p:txBody>
      </p:sp>
      <p:grpSp>
        <p:nvGrpSpPr>
          <p:cNvPr id="159" name="Group 158"/>
          <p:cNvGrpSpPr/>
          <p:nvPr/>
        </p:nvGrpSpPr>
        <p:grpSpPr>
          <a:xfrm>
            <a:off x="-737286" y="3610323"/>
            <a:ext cx="1071447" cy="415498"/>
            <a:chOff x="5824545" y="2372803"/>
            <a:chExt cx="1428596" cy="553996"/>
          </a:xfrm>
        </p:grpSpPr>
        <p:sp>
          <p:nvSpPr>
            <p:cNvPr id="160" name="TextBox 159"/>
            <p:cNvSpPr txBox="1"/>
            <p:nvPr/>
          </p:nvSpPr>
          <p:spPr>
            <a:xfrm>
              <a:off x="6000021" y="2372803"/>
              <a:ext cx="1077647" cy="553996"/>
            </a:xfrm>
            <a:prstGeom prst="rect">
              <a:avLst/>
            </a:prstGeom>
          </p:spPr>
          <p:txBody>
            <a:bodyPr wrap="none" rtlCol="0">
              <a:spAutoFit/>
            </a:bodyPr>
            <a:lstStyle/>
            <a:p>
              <a:pPr algn="ctr"/>
              <a:r>
                <a:rPr lang="en-US" sz="1050" dirty="0"/>
                <a:t>Aggregate</a:t>
              </a:r>
            </a:p>
            <a:p>
              <a:pPr algn="ctr"/>
              <a:r>
                <a:rPr lang="en-US" sz="1050" dirty="0"/>
                <a:t>Function</a:t>
              </a:r>
            </a:p>
          </p:txBody>
        </p:sp>
        <p:cxnSp>
          <p:nvCxnSpPr>
            <p:cNvPr id="161" name="Straight Arrow Connector 160"/>
            <p:cNvCxnSpPr/>
            <p:nvPr/>
          </p:nvCxnSpPr>
          <p:spPr>
            <a:xfrm>
              <a:off x="5824545" y="2695969"/>
              <a:ext cx="1428596" cy="0"/>
            </a:xfrm>
            <a:prstGeom prst="straightConnector1">
              <a:avLst/>
            </a:prstGeom>
            <a:ln>
              <a:tailEnd type="triangle"/>
            </a:ln>
          </p:spPr>
          <p:style>
            <a:lnRef idx="1">
              <a:schemeClr val="accent1"/>
            </a:lnRef>
            <a:fillRef idx="0">
              <a:schemeClr val="accent1"/>
            </a:fillRef>
            <a:effectRef idx="1">
              <a:schemeClr val="accent1"/>
            </a:effectRef>
            <a:fontRef idx="minor">
              <a:schemeClr val="tx1"/>
            </a:fontRef>
          </p:style>
        </p:cxnSp>
      </p:grpSp>
      <p:sp>
        <p:nvSpPr>
          <p:cNvPr id="163" name="Rectangle 162"/>
          <p:cNvSpPr/>
          <p:nvPr/>
        </p:nvSpPr>
        <p:spPr>
          <a:xfrm>
            <a:off x="483198" y="3694556"/>
            <a:ext cx="370054" cy="305830"/>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1800" dirty="0"/>
              <a:t>B</a:t>
            </a:r>
          </a:p>
        </p:txBody>
      </p:sp>
      <p:sp>
        <p:nvSpPr>
          <p:cNvPr id="164" name="Rectangle 163"/>
          <p:cNvSpPr/>
          <p:nvPr/>
        </p:nvSpPr>
        <p:spPr>
          <a:xfrm>
            <a:off x="1359764" y="3694556"/>
            <a:ext cx="484530" cy="30583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a:t>7</a:t>
            </a:r>
          </a:p>
        </p:txBody>
      </p:sp>
      <p:sp>
        <p:nvSpPr>
          <p:cNvPr id="165" name="Rectangle 164"/>
          <p:cNvSpPr/>
          <p:nvPr/>
        </p:nvSpPr>
        <p:spPr>
          <a:xfrm>
            <a:off x="912221" y="3694556"/>
            <a:ext cx="370054" cy="30583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800" dirty="0"/>
              <a:t>V</a:t>
            </a:r>
          </a:p>
        </p:txBody>
      </p:sp>
      <p:grpSp>
        <p:nvGrpSpPr>
          <p:cNvPr id="166" name="Group 165"/>
          <p:cNvGrpSpPr/>
          <p:nvPr/>
        </p:nvGrpSpPr>
        <p:grpSpPr>
          <a:xfrm>
            <a:off x="-737286" y="4319063"/>
            <a:ext cx="1071447" cy="415498"/>
            <a:chOff x="5824545" y="2372803"/>
            <a:chExt cx="1428596" cy="553996"/>
          </a:xfrm>
        </p:grpSpPr>
        <p:sp>
          <p:nvSpPr>
            <p:cNvPr id="167" name="TextBox 166"/>
            <p:cNvSpPr txBox="1"/>
            <p:nvPr/>
          </p:nvSpPr>
          <p:spPr>
            <a:xfrm>
              <a:off x="6000021" y="2372803"/>
              <a:ext cx="1077647" cy="553996"/>
            </a:xfrm>
            <a:prstGeom prst="rect">
              <a:avLst/>
            </a:prstGeom>
          </p:spPr>
          <p:txBody>
            <a:bodyPr wrap="none" rtlCol="0">
              <a:spAutoFit/>
            </a:bodyPr>
            <a:lstStyle/>
            <a:p>
              <a:pPr algn="ctr"/>
              <a:r>
                <a:rPr lang="en-US" sz="1050" dirty="0"/>
                <a:t>Aggregate</a:t>
              </a:r>
            </a:p>
            <a:p>
              <a:pPr algn="ctr"/>
              <a:r>
                <a:rPr lang="en-US" sz="1050" dirty="0"/>
                <a:t>Function</a:t>
              </a:r>
            </a:p>
          </p:txBody>
        </p:sp>
        <p:cxnSp>
          <p:nvCxnSpPr>
            <p:cNvPr id="168" name="Straight Arrow Connector 167"/>
            <p:cNvCxnSpPr/>
            <p:nvPr/>
          </p:nvCxnSpPr>
          <p:spPr>
            <a:xfrm>
              <a:off x="5824545" y="2695969"/>
              <a:ext cx="1428596" cy="0"/>
            </a:xfrm>
            <a:prstGeom prst="straightConnector1">
              <a:avLst/>
            </a:prstGeom>
            <a:ln>
              <a:tailEnd type="triangle"/>
            </a:ln>
          </p:spPr>
          <p:style>
            <a:lnRef idx="1">
              <a:schemeClr val="accent1"/>
            </a:lnRef>
            <a:fillRef idx="0">
              <a:schemeClr val="accent1"/>
            </a:fillRef>
            <a:effectRef idx="1">
              <a:schemeClr val="accent1"/>
            </a:effectRef>
            <a:fontRef idx="minor">
              <a:schemeClr val="tx1"/>
            </a:fontRef>
          </p:style>
        </p:cxnSp>
      </p:grpSp>
      <p:sp>
        <p:nvSpPr>
          <p:cNvPr id="170" name="Rectangle 169"/>
          <p:cNvSpPr/>
          <p:nvPr/>
        </p:nvSpPr>
        <p:spPr>
          <a:xfrm>
            <a:off x="483198" y="4403296"/>
            <a:ext cx="370054" cy="305830"/>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1800" dirty="0"/>
              <a:t>C</a:t>
            </a:r>
          </a:p>
        </p:txBody>
      </p:sp>
      <p:sp>
        <p:nvSpPr>
          <p:cNvPr id="171" name="Rectangle 170"/>
          <p:cNvSpPr/>
          <p:nvPr/>
        </p:nvSpPr>
        <p:spPr>
          <a:xfrm>
            <a:off x="1359764" y="4403296"/>
            <a:ext cx="484530" cy="30583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a:t>4</a:t>
            </a:r>
          </a:p>
        </p:txBody>
      </p:sp>
      <p:sp>
        <p:nvSpPr>
          <p:cNvPr id="172" name="Rectangle 171"/>
          <p:cNvSpPr/>
          <p:nvPr/>
        </p:nvSpPr>
        <p:spPr>
          <a:xfrm>
            <a:off x="912221" y="4403296"/>
            <a:ext cx="370054" cy="30583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800" dirty="0"/>
              <a:t>U</a:t>
            </a:r>
          </a:p>
        </p:txBody>
      </p:sp>
      <p:grpSp>
        <p:nvGrpSpPr>
          <p:cNvPr id="173" name="Group 172"/>
          <p:cNvGrpSpPr/>
          <p:nvPr/>
        </p:nvGrpSpPr>
        <p:grpSpPr>
          <a:xfrm>
            <a:off x="-737286" y="4792247"/>
            <a:ext cx="1071447" cy="415498"/>
            <a:chOff x="5824545" y="2372803"/>
            <a:chExt cx="1428596" cy="553996"/>
          </a:xfrm>
        </p:grpSpPr>
        <p:sp>
          <p:nvSpPr>
            <p:cNvPr id="174" name="TextBox 173"/>
            <p:cNvSpPr txBox="1"/>
            <p:nvPr/>
          </p:nvSpPr>
          <p:spPr>
            <a:xfrm>
              <a:off x="6000021" y="2372803"/>
              <a:ext cx="1077647" cy="553996"/>
            </a:xfrm>
            <a:prstGeom prst="rect">
              <a:avLst/>
            </a:prstGeom>
          </p:spPr>
          <p:txBody>
            <a:bodyPr wrap="none" rtlCol="0">
              <a:spAutoFit/>
            </a:bodyPr>
            <a:lstStyle/>
            <a:p>
              <a:pPr algn="ctr"/>
              <a:r>
                <a:rPr lang="en-US" sz="1050" dirty="0"/>
                <a:t>Aggregate</a:t>
              </a:r>
            </a:p>
            <a:p>
              <a:pPr algn="ctr"/>
              <a:r>
                <a:rPr lang="en-US" sz="1050" dirty="0"/>
                <a:t>Function</a:t>
              </a:r>
            </a:p>
          </p:txBody>
        </p:sp>
        <p:cxnSp>
          <p:nvCxnSpPr>
            <p:cNvPr id="175" name="Straight Arrow Connector 174"/>
            <p:cNvCxnSpPr/>
            <p:nvPr/>
          </p:nvCxnSpPr>
          <p:spPr>
            <a:xfrm>
              <a:off x="5824545" y="2695969"/>
              <a:ext cx="1428596" cy="0"/>
            </a:xfrm>
            <a:prstGeom prst="straightConnector1">
              <a:avLst/>
            </a:prstGeom>
            <a:ln>
              <a:tailEnd type="triangle"/>
            </a:ln>
          </p:spPr>
          <p:style>
            <a:lnRef idx="1">
              <a:schemeClr val="accent1"/>
            </a:lnRef>
            <a:fillRef idx="0">
              <a:schemeClr val="accent1"/>
            </a:fillRef>
            <a:effectRef idx="1">
              <a:schemeClr val="accent1"/>
            </a:effectRef>
            <a:fontRef idx="minor">
              <a:schemeClr val="tx1"/>
            </a:fontRef>
          </p:style>
        </p:cxnSp>
      </p:grpSp>
      <p:sp>
        <p:nvSpPr>
          <p:cNvPr id="177" name="Rectangle 176"/>
          <p:cNvSpPr/>
          <p:nvPr/>
        </p:nvSpPr>
        <p:spPr>
          <a:xfrm>
            <a:off x="483198" y="4876480"/>
            <a:ext cx="370054" cy="305830"/>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1800" dirty="0"/>
              <a:t>C</a:t>
            </a:r>
          </a:p>
        </p:txBody>
      </p:sp>
      <p:sp>
        <p:nvSpPr>
          <p:cNvPr id="178" name="Rectangle 177"/>
          <p:cNvSpPr/>
          <p:nvPr/>
        </p:nvSpPr>
        <p:spPr>
          <a:xfrm>
            <a:off x="1359764" y="4876480"/>
            <a:ext cx="484530" cy="30583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a:t>9</a:t>
            </a:r>
          </a:p>
        </p:txBody>
      </p:sp>
      <p:sp>
        <p:nvSpPr>
          <p:cNvPr id="179" name="Rectangle 178"/>
          <p:cNvSpPr/>
          <p:nvPr/>
        </p:nvSpPr>
        <p:spPr>
          <a:xfrm>
            <a:off x="912221" y="4876480"/>
            <a:ext cx="370054" cy="30583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800" dirty="0"/>
              <a:t>V</a:t>
            </a:r>
          </a:p>
        </p:txBody>
      </p:sp>
      <p:grpSp>
        <p:nvGrpSpPr>
          <p:cNvPr id="180" name="Group 179"/>
          <p:cNvGrpSpPr/>
          <p:nvPr/>
        </p:nvGrpSpPr>
        <p:grpSpPr>
          <a:xfrm>
            <a:off x="-737286" y="5319745"/>
            <a:ext cx="1071447" cy="415498"/>
            <a:chOff x="5824545" y="2372803"/>
            <a:chExt cx="1428596" cy="553996"/>
          </a:xfrm>
        </p:grpSpPr>
        <p:sp>
          <p:nvSpPr>
            <p:cNvPr id="181" name="TextBox 180"/>
            <p:cNvSpPr txBox="1"/>
            <p:nvPr/>
          </p:nvSpPr>
          <p:spPr>
            <a:xfrm>
              <a:off x="6000021" y="2372803"/>
              <a:ext cx="1077647" cy="553996"/>
            </a:xfrm>
            <a:prstGeom prst="rect">
              <a:avLst/>
            </a:prstGeom>
          </p:spPr>
          <p:txBody>
            <a:bodyPr wrap="none" rtlCol="0">
              <a:spAutoFit/>
            </a:bodyPr>
            <a:lstStyle/>
            <a:p>
              <a:pPr algn="ctr"/>
              <a:r>
                <a:rPr lang="en-US" sz="1050" dirty="0"/>
                <a:t>Aggregate</a:t>
              </a:r>
            </a:p>
            <a:p>
              <a:pPr algn="ctr"/>
              <a:r>
                <a:rPr lang="en-US" sz="1050" dirty="0"/>
                <a:t>Function</a:t>
              </a:r>
            </a:p>
          </p:txBody>
        </p:sp>
        <p:cxnSp>
          <p:nvCxnSpPr>
            <p:cNvPr id="182" name="Straight Arrow Connector 181"/>
            <p:cNvCxnSpPr/>
            <p:nvPr/>
          </p:nvCxnSpPr>
          <p:spPr>
            <a:xfrm>
              <a:off x="5824545" y="2695969"/>
              <a:ext cx="1428596" cy="0"/>
            </a:xfrm>
            <a:prstGeom prst="straightConnector1">
              <a:avLst/>
            </a:prstGeom>
            <a:ln>
              <a:tailEnd type="triangle"/>
            </a:ln>
          </p:spPr>
          <p:style>
            <a:lnRef idx="1">
              <a:schemeClr val="accent1"/>
            </a:lnRef>
            <a:fillRef idx="0">
              <a:schemeClr val="accent1"/>
            </a:fillRef>
            <a:effectRef idx="1">
              <a:schemeClr val="accent1"/>
            </a:effectRef>
            <a:fontRef idx="minor">
              <a:schemeClr val="tx1"/>
            </a:fontRef>
          </p:style>
        </p:cxnSp>
      </p:grpSp>
      <p:sp>
        <p:nvSpPr>
          <p:cNvPr id="184" name="Rectangle 183"/>
          <p:cNvSpPr/>
          <p:nvPr/>
        </p:nvSpPr>
        <p:spPr>
          <a:xfrm>
            <a:off x="483198" y="5403978"/>
            <a:ext cx="370054" cy="305830"/>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1800" dirty="0"/>
              <a:t>D</a:t>
            </a:r>
          </a:p>
        </p:txBody>
      </p:sp>
      <p:sp>
        <p:nvSpPr>
          <p:cNvPr id="185" name="Rectangle 184"/>
          <p:cNvSpPr/>
          <p:nvPr/>
        </p:nvSpPr>
        <p:spPr>
          <a:xfrm>
            <a:off x="1359764" y="5403978"/>
            <a:ext cx="484530" cy="30583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a:t>5</a:t>
            </a:r>
          </a:p>
        </p:txBody>
      </p:sp>
      <p:sp>
        <p:nvSpPr>
          <p:cNvPr id="186" name="Rectangle 185"/>
          <p:cNvSpPr/>
          <p:nvPr/>
        </p:nvSpPr>
        <p:spPr>
          <a:xfrm>
            <a:off x="912221" y="5403978"/>
            <a:ext cx="370054" cy="30583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800" dirty="0"/>
              <a:t>U</a:t>
            </a:r>
          </a:p>
        </p:txBody>
      </p:sp>
      <p:sp>
        <p:nvSpPr>
          <p:cNvPr id="126" name="Rectangle 125"/>
          <p:cNvSpPr/>
          <p:nvPr/>
        </p:nvSpPr>
        <p:spPr>
          <a:xfrm>
            <a:off x="3713638" y="3186810"/>
            <a:ext cx="370054" cy="305830"/>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1800" dirty="0"/>
              <a:t>A</a:t>
            </a:r>
          </a:p>
        </p:txBody>
      </p:sp>
      <p:sp>
        <p:nvSpPr>
          <p:cNvPr id="130" name="Rectangle 129"/>
          <p:cNvSpPr/>
          <p:nvPr/>
        </p:nvSpPr>
        <p:spPr>
          <a:xfrm>
            <a:off x="4338946" y="3191575"/>
            <a:ext cx="484530" cy="30583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a:t>5</a:t>
            </a:r>
          </a:p>
        </p:txBody>
      </p:sp>
      <p:sp>
        <p:nvSpPr>
          <p:cNvPr id="134" name="Rectangle 133"/>
          <p:cNvSpPr/>
          <p:nvPr/>
        </p:nvSpPr>
        <p:spPr>
          <a:xfrm>
            <a:off x="4338946" y="2705411"/>
            <a:ext cx="482975" cy="30583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800" dirty="0"/>
              <a:t>U</a:t>
            </a:r>
          </a:p>
        </p:txBody>
      </p:sp>
      <p:sp>
        <p:nvSpPr>
          <p:cNvPr id="146" name="Rectangle 145"/>
          <p:cNvSpPr/>
          <p:nvPr/>
        </p:nvSpPr>
        <p:spPr>
          <a:xfrm>
            <a:off x="3713638" y="3191575"/>
            <a:ext cx="370054" cy="305830"/>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1800" dirty="0"/>
              <a:t>A</a:t>
            </a:r>
          </a:p>
        </p:txBody>
      </p:sp>
      <p:sp>
        <p:nvSpPr>
          <p:cNvPr id="155" name="Rectangle 154"/>
          <p:cNvSpPr/>
          <p:nvPr/>
        </p:nvSpPr>
        <p:spPr>
          <a:xfrm>
            <a:off x="4950986" y="3186809"/>
            <a:ext cx="484530" cy="30583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a:t>1</a:t>
            </a:r>
          </a:p>
        </p:txBody>
      </p:sp>
      <p:sp>
        <p:nvSpPr>
          <p:cNvPr id="162" name="Rectangle 161"/>
          <p:cNvSpPr/>
          <p:nvPr/>
        </p:nvSpPr>
        <p:spPr>
          <a:xfrm>
            <a:off x="912221" y="2544393"/>
            <a:ext cx="370054" cy="30583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800" dirty="0"/>
              <a:t>V</a:t>
            </a:r>
          </a:p>
        </p:txBody>
      </p:sp>
      <p:sp>
        <p:nvSpPr>
          <p:cNvPr id="169" name="Rectangle 168"/>
          <p:cNvSpPr/>
          <p:nvPr/>
        </p:nvSpPr>
        <p:spPr>
          <a:xfrm>
            <a:off x="3713640" y="3636130"/>
            <a:ext cx="370054" cy="305830"/>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1800" dirty="0"/>
              <a:t>B</a:t>
            </a:r>
          </a:p>
        </p:txBody>
      </p:sp>
      <p:sp>
        <p:nvSpPr>
          <p:cNvPr id="176" name="Rectangle 175"/>
          <p:cNvSpPr/>
          <p:nvPr/>
        </p:nvSpPr>
        <p:spPr>
          <a:xfrm>
            <a:off x="4337391" y="3636130"/>
            <a:ext cx="484530" cy="30583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a:t>5</a:t>
            </a:r>
          </a:p>
        </p:txBody>
      </p:sp>
      <p:sp>
        <p:nvSpPr>
          <p:cNvPr id="183" name="Rectangle 182"/>
          <p:cNvSpPr/>
          <p:nvPr/>
        </p:nvSpPr>
        <p:spPr>
          <a:xfrm>
            <a:off x="912221" y="3062586"/>
            <a:ext cx="370054" cy="30583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800" dirty="0"/>
              <a:t>U</a:t>
            </a:r>
          </a:p>
        </p:txBody>
      </p:sp>
      <p:sp>
        <p:nvSpPr>
          <p:cNvPr id="188" name="Rectangle 187"/>
          <p:cNvSpPr/>
          <p:nvPr/>
        </p:nvSpPr>
        <p:spPr>
          <a:xfrm>
            <a:off x="4950986" y="3631857"/>
            <a:ext cx="484530" cy="30583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a:t>7</a:t>
            </a:r>
          </a:p>
        </p:txBody>
      </p:sp>
      <p:sp>
        <p:nvSpPr>
          <p:cNvPr id="189" name="Rectangle 188"/>
          <p:cNvSpPr/>
          <p:nvPr/>
        </p:nvSpPr>
        <p:spPr>
          <a:xfrm>
            <a:off x="912221" y="3695023"/>
            <a:ext cx="370054" cy="30583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800" dirty="0"/>
              <a:t>V</a:t>
            </a:r>
          </a:p>
        </p:txBody>
      </p:sp>
      <p:sp>
        <p:nvSpPr>
          <p:cNvPr id="190" name="Rectangle 189"/>
          <p:cNvSpPr/>
          <p:nvPr/>
        </p:nvSpPr>
        <p:spPr>
          <a:xfrm>
            <a:off x="3713640" y="4078908"/>
            <a:ext cx="370054" cy="305830"/>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1800" dirty="0"/>
              <a:t>C</a:t>
            </a:r>
          </a:p>
        </p:txBody>
      </p:sp>
      <p:sp>
        <p:nvSpPr>
          <p:cNvPr id="191" name="Rectangle 190"/>
          <p:cNvSpPr/>
          <p:nvPr/>
        </p:nvSpPr>
        <p:spPr>
          <a:xfrm>
            <a:off x="4337391" y="4083360"/>
            <a:ext cx="484530" cy="30583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a:t>4</a:t>
            </a:r>
          </a:p>
        </p:txBody>
      </p:sp>
      <p:sp>
        <p:nvSpPr>
          <p:cNvPr id="192" name="Rectangle 191"/>
          <p:cNvSpPr/>
          <p:nvPr/>
        </p:nvSpPr>
        <p:spPr>
          <a:xfrm>
            <a:off x="912221" y="4403763"/>
            <a:ext cx="370054" cy="30583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800" dirty="0"/>
              <a:t>U</a:t>
            </a:r>
          </a:p>
        </p:txBody>
      </p:sp>
      <p:sp>
        <p:nvSpPr>
          <p:cNvPr id="194" name="Rectangle 193"/>
          <p:cNvSpPr/>
          <p:nvPr/>
        </p:nvSpPr>
        <p:spPr>
          <a:xfrm>
            <a:off x="4958450" y="4078908"/>
            <a:ext cx="484530" cy="30583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a:t>9</a:t>
            </a:r>
          </a:p>
        </p:txBody>
      </p:sp>
      <p:sp>
        <p:nvSpPr>
          <p:cNvPr id="195" name="Rectangle 194"/>
          <p:cNvSpPr/>
          <p:nvPr/>
        </p:nvSpPr>
        <p:spPr>
          <a:xfrm>
            <a:off x="912221" y="4876947"/>
            <a:ext cx="370054" cy="30583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800" dirty="0"/>
              <a:t>V</a:t>
            </a:r>
          </a:p>
        </p:txBody>
      </p:sp>
      <p:sp>
        <p:nvSpPr>
          <p:cNvPr id="196" name="Rectangle 195"/>
          <p:cNvSpPr/>
          <p:nvPr/>
        </p:nvSpPr>
        <p:spPr>
          <a:xfrm>
            <a:off x="3713638" y="4502808"/>
            <a:ext cx="370054" cy="305830"/>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1800" dirty="0"/>
              <a:t>D</a:t>
            </a:r>
          </a:p>
        </p:txBody>
      </p:sp>
      <p:sp>
        <p:nvSpPr>
          <p:cNvPr id="197" name="Rectangle 196"/>
          <p:cNvSpPr/>
          <p:nvPr/>
        </p:nvSpPr>
        <p:spPr>
          <a:xfrm>
            <a:off x="4347939" y="4502807"/>
            <a:ext cx="484530" cy="30583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a:t>5</a:t>
            </a:r>
          </a:p>
        </p:txBody>
      </p:sp>
      <p:sp>
        <p:nvSpPr>
          <p:cNvPr id="198" name="Rectangle 197"/>
          <p:cNvSpPr/>
          <p:nvPr/>
        </p:nvSpPr>
        <p:spPr>
          <a:xfrm>
            <a:off x="912221" y="5404445"/>
            <a:ext cx="370054" cy="30583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800" dirty="0"/>
              <a:t>U</a:t>
            </a:r>
          </a:p>
        </p:txBody>
      </p:sp>
      <p:sp>
        <p:nvSpPr>
          <p:cNvPr id="199" name="Rectangle 198"/>
          <p:cNvSpPr/>
          <p:nvPr/>
        </p:nvSpPr>
        <p:spPr>
          <a:xfrm>
            <a:off x="4958450" y="2705411"/>
            <a:ext cx="484530" cy="30583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800" dirty="0"/>
              <a:t>V</a:t>
            </a:r>
          </a:p>
        </p:txBody>
      </p:sp>
      <p:sp>
        <p:nvSpPr>
          <p:cNvPr id="200" name="Rectangle 199"/>
          <p:cNvSpPr/>
          <p:nvPr/>
        </p:nvSpPr>
        <p:spPr>
          <a:xfrm>
            <a:off x="4950986" y="4502806"/>
            <a:ext cx="484530" cy="30583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1800" dirty="0"/>
          </a:p>
        </p:txBody>
      </p:sp>
      <p:sp>
        <p:nvSpPr>
          <p:cNvPr id="3" name="TextBox 2"/>
          <p:cNvSpPr txBox="1"/>
          <p:nvPr/>
        </p:nvSpPr>
        <p:spPr>
          <a:xfrm>
            <a:off x="5435517" y="4531637"/>
            <a:ext cx="2098651" cy="253916"/>
          </a:xfrm>
          <a:prstGeom prst="rect">
            <a:avLst/>
          </a:prstGeom>
        </p:spPr>
        <p:txBody>
          <a:bodyPr wrap="none" rtlCol="0">
            <a:spAutoFit/>
          </a:bodyPr>
          <a:lstStyle/>
          <a:p>
            <a:r>
              <a:rPr lang="en-US" sz="1050" dirty="0"/>
              <a:t>Need </a:t>
            </a:r>
            <a:r>
              <a:rPr lang="en-US" sz="1050"/>
              <a:t>to address missing values</a:t>
            </a:r>
          </a:p>
        </p:txBody>
      </p:sp>
    </p:spTree>
    <p:extLst>
      <p:ext uri="{BB962C8B-B14F-4D97-AF65-F5344CB8AC3E}">
        <p14:creationId xmlns:p14="http://schemas.microsoft.com/office/powerpoint/2010/main" val="3572329055"/>
      </p:ext>
    </p:extLst>
  </p:cSld>
  <p:clrMapOvr>
    <a:masterClrMapping/>
  </p:clrMapOvr>
  <p:transition spd="slow">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Scope</a:t>
            </a:r>
          </a:p>
        </p:txBody>
      </p:sp>
      <p:sp>
        <p:nvSpPr>
          <p:cNvPr id="3" name="Content Placeholder 2"/>
          <p:cNvSpPr>
            <a:spLocks noGrp="1"/>
          </p:cNvSpPr>
          <p:nvPr>
            <p:ph idx="1"/>
          </p:nvPr>
        </p:nvSpPr>
        <p:spPr/>
        <p:txBody>
          <a:bodyPr>
            <a:normAutofit lnSpcReduction="10000"/>
          </a:bodyPr>
          <a:lstStyle/>
          <a:p>
            <a:r>
              <a:rPr lang="en-US" dirty="0"/>
              <a:t>Does my data cover my area of interest?</a:t>
            </a:r>
          </a:p>
          <a:p>
            <a:pPr lvl="1"/>
            <a:r>
              <a:rPr lang="en-US" b="1" dirty="0"/>
              <a:t>Example:</a:t>
            </a:r>
            <a:r>
              <a:rPr lang="en-US" dirty="0"/>
              <a:t> </a:t>
            </a:r>
            <a:r>
              <a:rPr lang="en-US" i="1" dirty="0"/>
              <a:t>I am interested in studying crime in California but I only have Berkeley crime data. </a:t>
            </a:r>
          </a:p>
          <a:p>
            <a:r>
              <a:rPr lang="en-US" dirty="0"/>
              <a:t>Is my data too expansive?</a:t>
            </a:r>
          </a:p>
          <a:p>
            <a:pPr lvl="1"/>
            <a:r>
              <a:rPr lang="en-US" b="1" dirty="0"/>
              <a:t>Example:</a:t>
            </a:r>
            <a:r>
              <a:rPr lang="en-US" dirty="0"/>
              <a:t> </a:t>
            </a:r>
            <a:r>
              <a:rPr lang="en-US" i="1" dirty="0"/>
              <a:t>I am interested in student grades for DS100 but have student grades for all statistics classes.</a:t>
            </a:r>
          </a:p>
          <a:p>
            <a:pPr lvl="1"/>
            <a:r>
              <a:rPr lang="en-US" b="1" dirty="0"/>
              <a:t>Solution:</a:t>
            </a:r>
            <a:r>
              <a:rPr lang="en-US" dirty="0"/>
              <a:t> </a:t>
            </a:r>
            <a:r>
              <a:rPr lang="en-US" i="1" dirty="0"/>
              <a:t>Filtering </a:t>
            </a:r>
            <a:r>
              <a:rPr lang="en-US" i="1" dirty="0">
                <a:sym typeface="Wingdings"/>
              </a:rPr>
              <a:t> Implications on sample?</a:t>
            </a:r>
          </a:p>
          <a:p>
            <a:pPr lvl="2"/>
            <a:r>
              <a:rPr lang="en-US" i="1" dirty="0">
                <a:sym typeface="Wingdings"/>
              </a:rPr>
              <a:t>If the data is a sample I may have poor coverage after filtering </a:t>
            </a:r>
            <a:r>
              <a:rPr lang="mr-IN" i="1" dirty="0">
                <a:sym typeface="Wingdings"/>
              </a:rPr>
              <a:t>…</a:t>
            </a:r>
            <a:endParaRPr lang="en-US" i="1" dirty="0">
              <a:sym typeface="Wingdings"/>
            </a:endParaRPr>
          </a:p>
          <a:p>
            <a:r>
              <a:rPr lang="en-US" dirty="0"/>
              <a:t>Does my data cover the right time frame?</a:t>
            </a:r>
          </a:p>
          <a:p>
            <a:pPr lvl="1"/>
            <a:r>
              <a:rPr lang="en-US" dirty="0"/>
              <a:t>More on this in temporality </a:t>
            </a:r>
            <a:r>
              <a:rPr lang="mr-IN" dirty="0"/>
              <a:t>…</a:t>
            </a:r>
            <a:r>
              <a:rPr lang="en-US" dirty="0"/>
              <a:t> </a:t>
            </a:r>
          </a:p>
        </p:txBody>
      </p:sp>
      <p:pic>
        <p:nvPicPr>
          <p:cNvPr id="4" name="Google Shape;167;p27"/>
          <p:cNvPicPr preferRelativeResize="0"/>
          <p:nvPr/>
        </p:nvPicPr>
        <p:blipFill rotWithShape="1">
          <a:blip r:embed="rId2">
            <a:alphaModFix/>
          </a:blip>
          <a:srcRect l="42379"/>
          <a:stretch/>
        </p:blipFill>
        <p:spPr>
          <a:xfrm>
            <a:off x="4572000" y="4714875"/>
            <a:ext cx="4879225" cy="2143125"/>
          </a:xfrm>
          <a:prstGeom prst="rect">
            <a:avLst/>
          </a:prstGeom>
          <a:noFill/>
          <a:ln>
            <a:noFill/>
          </a:ln>
        </p:spPr>
      </p:pic>
      <p:pic>
        <p:nvPicPr>
          <p:cNvPr id="5" name="Google Shape;174;p28"/>
          <p:cNvPicPr preferRelativeResize="0"/>
          <p:nvPr/>
        </p:nvPicPr>
        <p:blipFill rotWithShape="1">
          <a:blip r:embed="rId2">
            <a:alphaModFix/>
          </a:blip>
          <a:srcRect r="58722"/>
          <a:stretch/>
        </p:blipFill>
        <p:spPr>
          <a:xfrm>
            <a:off x="5551014" y="-43656"/>
            <a:ext cx="3495326" cy="2143125"/>
          </a:xfrm>
          <a:prstGeom prst="rect">
            <a:avLst/>
          </a:prstGeom>
          <a:noFill/>
          <a:ln>
            <a:noFill/>
          </a:ln>
        </p:spPr>
      </p:pic>
    </p:spTree>
    <p:extLst>
      <p:ext uri="{BB962C8B-B14F-4D97-AF65-F5344CB8AC3E}">
        <p14:creationId xmlns:p14="http://schemas.microsoft.com/office/powerpoint/2010/main" val="456131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animEffect transition="in" filter="fade">
                                      <p:cBhvr>
                                        <p:cTn id="30" dur="500"/>
                                        <p:tgtEl>
                                          <p:spTgt spid="3">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Effect transition="in" filter="fade">
                                      <p:cBhvr>
                                        <p:cTn id="35" dur="500"/>
                                        <p:tgtEl>
                                          <p:spTgt spid="3">
                                            <p:txEl>
                                              <p:pRg st="6" end="6"/>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3">
                                            <p:txEl>
                                              <p:pRg st="7" end="7"/>
                                            </p:txEl>
                                          </p:spTgt>
                                        </p:tgtEl>
                                        <p:attrNameLst>
                                          <p:attrName>style.visibility</p:attrName>
                                        </p:attrNameLst>
                                      </p:cBhvr>
                                      <p:to>
                                        <p:strVal val="visible"/>
                                      </p:to>
                                    </p:set>
                                    <p:animEffect transition="in" filter="fade">
                                      <p:cBhvr>
                                        <p:cTn id="40"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Temporality</a:t>
            </a:r>
          </a:p>
        </p:txBody>
      </p:sp>
      <p:sp>
        <p:nvSpPr>
          <p:cNvPr id="3" name="Content Placeholder 2"/>
          <p:cNvSpPr>
            <a:spLocks noGrp="1"/>
          </p:cNvSpPr>
          <p:nvPr>
            <p:ph idx="1"/>
          </p:nvPr>
        </p:nvSpPr>
        <p:spPr/>
        <p:txBody>
          <a:bodyPr>
            <a:normAutofit fontScale="92500" lnSpcReduction="20000"/>
          </a:bodyPr>
          <a:lstStyle/>
          <a:p>
            <a:r>
              <a:rPr lang="en-US" dirty="0"/>
              <a:t>What is the meaning of a the time and date fields?</a:t>
            </a:r>
          </a:p>
          <a:p>
            <a:pPr lvl="1"/>
            <a:r>
              <a:rPr lang="en-US" dirty="0"/>
              <a:t>When the “event” happened?</a:t>
            </a:r>
          </a:p>
          <a:p>
            <a:pPr lvl="1"/>
            <a:r>
              <a:rPr lang="en-US" dirty="0"/>
              <a:t>When the data was collected or was entered into the system?</a:t>
            </a:r>
          </a:p>
          <a:p>
            <a:r>
              <a:rPr lang="en-US" dirty="0"/>
              <a:t>Time depends on where? (Time zones &amp; daylight savings)</a:t>
            </a:r>
          </a:p>
          <a:p>
            <a:r>
              <a:rPr lang="en-US" dirty="0"/>
              <a:t>Multiple string representation (depends on region): 08/08/08?</a:t>
            </a:r>
          </a:p>
          <a:p>
            <a:r>
              <a:rPr lang="en-US" dirty="0"/>
              <a:t>Are there strange null values?</a:t>
            </a:r>
          </a:p>
          <a:p>
            <a:pPr lvl="1"/>
            <a:r>
              <a:rPr lang="en-US" dirty="0"/>
              <a:t>January 1</a:t>
            </a:r>
            <a:r>
              <a:rPr lang="en-US" baseline="30000" dirty="0"/>
              <a:t>st</a:t>
            </a:r>
            <a:r>
              <a:rPr lang="en-US" dirty="0"/>
              <a:t> 1970, January 1</a:t>
            </a:r>
            <a:r>
              <a:rPr lang="en-US" baseline="30000" dirty="0"/>
              <a:t>st</a:t>
            </a:r>
            <a:r>
              <a:rPr lang="en-US" dirty="0"/>
              <a:t> 1900</a:t>
            </a:r>
          </a:p>
          <a:p>
            <a:pPr lvl="1"/>
            <a:r>
              <a:rPr lang="en-US" dirty="0"/>
              <a:t>Date the data was copied into a database (look for many matching timestamps)</a:t>
            </a:r>
          </a:p>
          <a:p>
            <a:r>
              <a:rPr lang="en-US" dirty="0"/>
              <a:t>Is there periodicity? Diurnal patterns</a:t>
            </a:r>
          </a:p>
        </p:txBody>
      </p:sp>
    </p:spTree>
    <p:extLst>
      <p:ext uri="{BB962C8B-B14F-4D97-AF65-F5344CB8AC3E}">
        <p14:creationId xmlns:p14="http://schemas.microsoft.com/office/powerpoint/2010/main" val="3839288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Faithfulness: </a:t>
            </a:r>
            <a:r>
              <a:rPr lang="en-US" i="1" dirty="0"/>
              <a:t>Do I trust this data?</a:t>
            </a:r>
          </a:p>
        </p:txBody>
      </p:sp>
      <p:sp>
        <p:nvSpPr>
          <p:cNvPr id="3" name="Content Placeholder 2"/>
          <p:cNvSpPr>
            <a:spLocks noGrp="1"/>
          </p:cNvSpPr>
          <p:nvPr>
            <p:ph idx="1"/>
          </p:nvPr>
        </p:nvSpPr>
        <p:spPr>
          <a:xfrm>
            <a:off x="628650" y="1980372"/>
            <a:ext cx="7886700" cy="3756991"/>
          </a:xfrm>
        </p:spPr>
        <p:txBody>
          <a:bodyPr>
            <a:normAutofit fontScale="62500" lnSpcReduction="20000"/>
          </a:bodyPr>
          <a:lstStyle/>
          <a:p>
            <a:r>
              <a:rPr lang="en-US" dirty="0"/>
              <a:t>Does my data contain unrealistic or “incorrect” values?</a:t>
            </a:r>
          </a:p>
          <a:p>
            <a:pPr lvl="1"/>
            <a:r>
              <a:rPr lang="en-US" dirty="0"/>
              <a:t>Examples?</a:t>
            </a:r>
          </a:p>
          <a:p>
            <a:pPr lvl="2"/>
            <a:r>
              <a:rPr lang="en-US" dirty="0"/>
              <a:t>Dates in the future for events in the past</a:t>
            </a:r>
          </a:p>
          <a:p>
            <a:pPr lvl="2"/>
            <a:r>
              <a:rPr lang="en-US" dirty="0"/>
              <a:t>Locations that don’t exist</a:t>
            </a:r>
          </a:p>
          <a:p>
            <a:pPr lvl="2"/>
            <a:r>
              <a:rPr lang="en-US" dirty="0"/>
              <a:t>Negative counts</a:t>
            </a:r>
          </a:p>
          <a:p>
            <a:pPr lvl="2"/>
            <a:r>
              <a:rPr lang="en-US" dirty="0"/>
              <a:t>Misspellings of names</a:t>
            </a:r>
          </a:p>
          <a:p>
            <a:pPr lvl="2"/>
            <a:r>
              <a:rPr lang="en-US" dirty="0"/>
              <a:t>Large outliers</a:t>
            </a:r>
          </a:p>
          <a:p>
            <a:r>
              <a:rPr lang="en-US" dirty="0"/>
              <a:t>Does my data violate obvious dependencies?</a:t>
            </a:r>
          </a:p>
          <a:p>
            <a:pPr lvl="1"/>
            <a:r>
              <a:rPr lang="en-US" dirty="0"/>
              <a:t>E.g., age and birthday don’t match </a:t>
            </a:r>
          </a:p>
          <a:p>
            <a:r>
              <a:rPr lang="en-US" dirty="0"/>
              <a:t>Was the data entered by hand?</a:t>
            </a:r>
          </a:p>
          <a:p>
            <a:pPr lvl="1"/>
            <a:r>
              <a:rPr lang="en-US" dirty="0"/>
              <a:t>Spelling errors, fields shifted </a:t>
            </a:r>
            <a:r>
              <a:rPr lang="mr-IN" dirty="0"/>
              <a:t>…</a:t>
            </a:r>
            <a:endParaRPr lang="en-US" dirty="0"/>
          </a:p>
          <a:p>
            <a:pPr lvl="1"/>
            <a:r>
              <a:rPr lang="en-US" dirty="0"/>
              <a:t>Did the form require fields or provide default values?</a:t>
            </a:r>
          </a:p>
          <a:p>
            <a:r>
              <a:rPr lang="en-US" dirty="0"/>
              <a:t>Are there obvious signs of curb stoning (data falsification):</a:t>
            </a:r>
          </a:p>
          <a:p>
            <a:pPr lvl="1"/>
            <a:r>
              <a:rPr lang="en-US" dirty="0"/>
              <a:t>Repeated names, fake looking email addresses, repeated use of uncommon names or fields.</a:t>
            </a:r>
          </a:p>
          <a:p>
            <a:pPr lvl="1"/>
            <a:endParaRPr lang="en-US" dirty="0"/>
          </a:p>
        </p:txBody>
      </p:sp>
    </p:spTree>
    <p:extLst>
      <p:ext uri="{BB962C8B-B14F-4D97-AF65-F5344CB8AC3E}">
        <p14:creationId xmlns:p14="http://schemas.microsoft.com/office/powerpoint/2010/main" val="3208454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fade">
                                      <p:cBhvr>
                                        <p:cTn id="52" dur="500"/>
                                        <p:tgtEl>
                                          <p:spTgt spid="3">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3">
                                            <p:txEl>
                                              <p:pRg st="10" end="10"/>
                                            </p:txEl>
                                          </p:spTgt>
                                        </p:tgtEl>
                                        <p:attrNameLst>
                                          <p:attrName>style.visibility</p:attrName>
                                        </p:attrNameLst>
                                      </p:cBhvr>
                                      <p:to>
                                        <p:strVal val="visible"/>
                                      </p:to>
                                    </p:set>
                                    <p:animEffect transition="in" filter="fade">
                                      <p:cBhvr>
                                        <p:cTn id="57" dur="500"/>
                                        <p:tgtEl>
                                          <p:spTgt spid="3">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3">
                                            <p:txEl>
                                              <p:pRg st="11" end="11"/>
                                            </p:txEl>
                                          </p:spTgt>
                                        </p:tgtEl>
                                        <p:attrNameLst>
                                          <p:attrName>style.visibility</p:attrName>
                                        </p:attrNameLst>
                                      </p:cBhvr>
                                      <p:to>
                                        <p:strVal val="visible"/>
                                      </p:to>
                                    </p:set>
                                    <p:animEffect transition="in" filter="fade">
                                      <p:cBhvr>
                                        <p:cTn id="62" dur="500"/>
                                        <p:tgtEl>
                                          <p:spTgt spid="3">
                                            <p:txEl>
                                              <p:pRg st="11" end="11"/>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3">
                                            <p:txEl>
                                              <p:pRg st="12" end="12"/>
                                            </p:txEl>
                                          </p:spTgt>
                                        </p:tgtEl>
                                        <p:attrNameLst>
                                          <p:attrName>style.visibility</p:attrName>
                                        </p:attrNameLst>
                                      </p:cBhvr>
                                      <p:to>
                                        <p:strVal val="visible"/>
                                      </p:to>
                                    </p:set>
                                    <p:animEffect transition="in" filter="fade">
                                      <p:cBhvr>
                                        <p:cTn id="67" dur="500"/>
                                        <p:tgtEl>
                                          <p:spTgt spid="3">
                                            <p:txEl>
                                              <p:pRg st="12" end="12"/>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3">
                                            <p:txEl>
                                              <p:pRg st="13" end="13"/>
                                            </p:txEl>
                                          </p:spTgt>
                                        </p:tgtEl>
                                        <p:attrNameLst>
                                          <p:attrName>style.visibility</p:attrName>
                                        </p:attrNameLst>
                                      </p:cBhvr>
                                      <p:to>
                                        <p:strVal val="visible"/>
                                      </p:to>
                                    </p:set>
                                    <p:animEffect transition="in" filter="fade">
                                      <p:cBhvr>
                                        <p:cTn id="72" dur="500"/>
                                        <p:tgtEl>
                                          <p:spTgt spid="3">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3"/>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A1257BA-D843-4E17-8DCF-0A89D1086FF1}"/>
              </a:ext>
            </a:extLst>
          </p:cNvPr>
          <p:cNvSpPr/>
          <p:nvPr/>
        </p:nvSpPr>
        <p:spPr>
          <a:xfrm>
            <a:off x="409433" y="2150632"/>
            <a:ext cx="8734567" cy="954107"/>
          </a:xfrm>
          <a:prstGeom prst="rect">
            <a:avLst/>
          </a:prstGeom>
        </p:spPr>
        <p:txBody>
          <a:bodyPr wrap="square">
            <a:spAutoFit/>
          </a:bodyPr>
          <a:lstStyle/>
          <a:p>
            <a:r>
              <a:rPr lang="en-US" sz="2800" b="1" i="1" dirty="0"/>
              <a:t>Data is useful to illuminate the path, </a:t>
            </a:r>
          </a:p>
          <a:p>
            <a:r>
              <a:rPr lang="en-US" sz="2800" b="1" i="1" dirty="0"/>
              <a:t>but keep following the path to find the full story.</a:t>
            </a:r>
          </a:p>
        </p:txBody>
      </p:sp>
    </p:spTree>
    <p:extLst>
      <p:ext uri="{BB962C8B-B14F-4D97-AF65-F5344CB8AC3E}">
        <p14:creationId xmlns:p14="http://schemas.microsoft.com/office/powerpoint/2010/main" val="25333133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769" y="789636"/>
            <a:ext cx="8771519" cy="994172"/>
          </a:xfrm>
        </p:spPr>
        <p:txBody>
          <a:bodyPr/>
          <a:lstStyle/>
          <a:p>
            <a:r>
              <a:rPr lang="en-US" dirty="0"/>
              <a:t>Signs that your data may not be faithful</a:t>
            </a:r>
          </a:p>
        </p:txBody>
      </p:sp>
      <p:sp>
        <p:nvSpPr>
          <p:cNvPr id="3" name="Content Placeholder 2"/>
          <p:cNvSpPr>
            <a:spLocks noGrp="1"/>
          </p:cNvSpPr>
          <p:nvPr>
            <p:ph idx="1"/>
          </p:nvPr>
        </p:nvSpPr>
        <p:spPr>
          <a:xfrm>
            <a:off x="570695" y="1696876"/>
            <a:ext cx="8296410" cy="4163816"/>
          </a:xfrm>
        </p:spPr>
        <p:txBody>
          <a:bodyPr>
            <a:normAutofit fontScale="55000" lnSpcReduction="20000"/>
          </a:bodyPr>
          <a:lstStyle/>
          <a:p>
            <a:r>
              <a:rPr lang="en-US" dirty="0"/>
              <a:t>Missing Values/Default values: (0, -1, 999, 12345, </a:t>
            </a:r>
            <a:r>
              <a:rPr lang="en-US" dirty="0" err="1"/>
              <a:t>NaN</a:t>
            </a:r>
            <a:r>
              <a:rPr lang="en-US" dirty="0"/>
              <a:t>, Null, 1970, 1900, </a:t>
            </a:r>
            <a:r>
              <a:rPr lang="mr-IN" dirty="0"/>
              <a:t>…</a:t>
            </a:r>
            <a:r>
              <a:rPr lang="en-US" dirty="0"/>
              <a:t> others?)</a:t>
            </a:r>
          </a:p>
          <a:p>
            <a:pPr lvl="1"/>
            <a:r>
              <a:rPr lang="en-US" b="1" dirty="0" err="1"/>
              <a:t>Soln</a:t>
            </a:r>
            <a:r>
              <a:rPr lang="en-US" b="1" dirty="0"/>
              <a:t> 1: </a:t>
            </a:r>
            <a:r>
              <a:rPr lang="en-US" dirty="0"/>
              <a:t>Drop records with missing values </a:t>
            </a:r>
            <a:r>
              <a:rPr lang="en-US" dirty="0">
                <a:sym typeface="Wingdings"/>
              </a:rPr>
              <a:t> implications on your sample!</a:t>
            </a:r>
          </a:p>
          <a:p>
            <a:pPr lvl="1"/>
            <a:r>
              <a:rPr lang="en-US" b="1" dirty="0" err="1">
                <a:sym typeface="Wingdings"/>
              </a:rPr>
              <a:t>Soln</a:t>
            </a:r>
            <a:r>
              <a:rPr lang="en-US" b="1" dirty="0">
                <a:sym typeface="Wingdings"/>
              </a:rPr>
              <a:t> 2: </a:t>
            </a:r>
            <a:r>
              <a:rPr lang="en-US" dirty="0">
                <a:sym typeface="Wingdings"/>
              </a:rPr>
              <a:t>Impute missing values  Bias your conclusions</a:t>
            </a:r>
            <a:endParaRPr lang="en-US" b="1" dirty="0"/>
          </a:p>
          <a:p>
            <a:r>
              <a:rPr lang="en-US" dirty="0"/>
              <a:t>Time Zone Inconsistencies</a:t>
            </a:r>
          </a:p>
          <a:p>
            <a:pPr lvl="1"/>
            <a:r>
              <a:rPr lang="en-US" b="1" dirty="0" err="1"/>
              <a:t>Soln</a:t>
            </a:r>
            <a:r>
              <a:rPr lang="en-US" b="1" dirty="0"/>
              <a:t> 1: </a:t>
            </a:r>
            <a:r>
              <a:rPr lang="en-US" dirty="0"/>
              <a:t>convert to a common </a:t>
            </a:r>
            <a:r>
              <a:rPr lang="en-US" dirty="0" err="1"/>
              <a:t>timezone</a:t>
            </a:r>
            <a:r>
              <a:rPr lang="en-US" dirty="0"/>
              <a:t> (e.g., UTC) </a:t>
            </a:r>
          </a:p>
          <a:p>
            <a:pPr lvl="1"/>
            <a:r>
              <a:rPr lang="en-US" b="1" dirty="0" err="1"/>
              <a:t>Soln</a:t>
            </a:r>
            <a:r>
              <a:rPr lang="en-US" b="1" dirty="0"/>
              <a:t> 2: </a:t>
            </a:r>
            <a:r>
              <a:rPr lang="en-US" dirty="0"/>
              <a:t>convert to the </a:t>
            </a:r>
            <a:r>
              <a:rPr lang="en-US" dirty="0" err="1"/>
              <a:t>timezone</a:t>
            </a:r>
            <a:r>
              <a:rPr lang="en-US" dirty="0"/>
              <a:t> of the location </a:t>
            </a:r>
            <a:r>
              <a:rPr lang="mr-IN" dirty="0"/>
              <a:t>–</a:t>
            </a:r>
            <a:r>
              <a:rPr lang="en-US" dirty="0"/>
              <a:t> useful in modeling behavior.</a:t>
            </a:r>
          </a:p>
          <a:p>
            <a:r>
              <a:rPr lang="en-US" dirty="0"/>
              <a:t>Duplicated Records or Fields</a:t>
            </a:r>
          </a:p>
          <a:p>
            <a:pPr lvl="1"/>
            <a:r>
              <a:rPr lang="en-US" b="1" dirty="0" err="1"/>
              <a:t>Soln</a:t>
            </a:r>
            <a:r>
              <a:rPr lang="en-US" b="1" dirty="0"/>
              <a:t>: </a:t>
            </a:r>
            <a:r>
              <a:rPr lang="en-US" dirty="0"/>
              <a:t>identify and eliminate (use primary key) </a:t>
            </a:r>
            <a:r>
              <a:rPr lang="en-US" dirty="0">
                <a:sym typeface="Wingdings"/>
              </a:rPr>
              <a:t> implications on sample?</a:t>
            </a:r>
            <a:endParaRPr lang="en-US" b="1" dirty="0"/>
          </a:p>
          <a:p>
            <a:r>
              <a:rPr lang="en-US" dirty="0"/>
              <a:t>Spelling Errors</a:t>
            </a:r>
          </a:p>
          <a:p>
            <a:pPr lvl="1"/>
            <a:r>
              <a:rPr lang="en-US" b="1" dirty="0" err="1"/>
              <a:t>Soln</a:t>
            </a:r>
            <a:r>
              <a:rPr lang="en-US" b="1" dirty="0"/>
              <a:t>: </a:t>
            </a:r>
            <a:r>
              <a:rPr lang="en-US" dirty="0"/>
              <a:t>Apply corrections or drop </a:t>
            </a:r>
            <a:r>
              <a:rPr lang="en-US" dirty="0">
                <a:sym typeface="Wingdings"/>
              </a:rPr>
              <a:t>records not in a dictionary  implications on sample?</a:t>
            </a:r>
            <a:endParaRPr lang="en-US" b="1" dirty="0"/>
          </a:p>
          <a:p>
            <a:r>
              <a:rPr lang="en-US" dirty="0"/>
              <a:t>Units not specified or consistent</a:t>
            </a:r>
          </a:p>
          <a:p>
            <a:pPr lvl="1"/>
            <a:r>
              <a:rPr lang="en-US" b="1" dirty="0" err="1"/>
              <a:t>Solns</a:t>
            </a:r>
            <a:r>
              <a:rPr lang="en-US" dirty="0"/>
              <a:t>: Infer units, check values are in reasonable ranges for data</a:t>
            </a:r>
            <a:endParaRPr lang="en-US" b="1" dirty="0"/>
          </a:p>
          <a:p>
            <a:r>
              <a:rPr lang="en-US" dirty="0"/>
              <a:t>Truncated data (early excel limits: 65536 Rows, 255 Columns)</a:t>
            </a:r>
          </a:p>
          <a:p>
            <a:pPr lvl="1"/>
            <a:r>
              <a:rPr lang="en-US" b="1" dirty="0" err="1"/>
              <a:t>Soln</a:t>
            </a:r>
            <a:r>
              <a:rPr lang="en-US" b="1" dirty="0"/>
              <a:t>: </a:t>
            </a:r>
            <a:r>
              <a:rPr lang="en-US" dirty="0"/>
              <a:t>be aware of consequences in analysis </a:t>
            </a:r>
            <a:r>
              <a:rPr lang="en-US" dirty="0">
                <a:sym typeface="Wingdings"/>
              </a:rPr>
              <a:t> how did truncation affect sample?</a:t>
            </a:r>
          </a:p>
          <a:p>
            <a:r>
              <a:rPr lang="en-US" dirty="0">
                <a:sym typeface="Wingdings"/>
              </a:rPr>
              <a:t>Others</a:t>
            </a:r>
            <a:r>
              <a:rPr lang="mr-IN" dirty="0">
                <a:sym typeface="Wingdings"/>
              </a:rPr>
              <a:t>…</a:t>
            </a:r>
            <a:endParaRPr lang="en-US" dirty="0"/>
          </a:p>
        </p:txBody>
      </p:sp>
    </p:spTree>
    <p:extLst>
      <p:ext uri="{BB962C8B-B14F-4D97-AF65-F5344CB8AC3E}">
        <p14:creationId xmlns:p14="http://schemas.microsoft.com/office/powerpoint/2010/main" val="3101842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fade">
                                      <p:cBhvr>
                                        <p:cTn id="52" dur="500"/>
                                        <p:tgtEl>
                                          <p:spTgt spid="3">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3">
                                            <p:txEl>
                                              <p:pRg st="10" end="10"/>
                                            </p:txEl>
                                          </p:spTgt>
                                        </p:tgtEl>
                                        <p:attrNameLst>
                                          <p:attrName>style.visibility</p:attrName>
                                        </p:attrNameLst>
                                      </p:cBhvr>
                                      <p:to>
                                        <p:strVal val="visible"/>
                                      </p:to>
                                    </p:set>
                                    <p:animEffect transition="in" filter="fade">
                                      <p:cBhvr>
                                        <p:cTn id="57" dur="500"/>
                                        <p:tgtEl>
                                          <p:spTgt spid="3">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3">
                                            <p:txEl>
                                              <p:pRg st="11" end="11"/>
                                            </p:txEl>
                                          </p:spTgt>
                                        </p:tgtEl>
                                        <p:attrNameLst>
                                          <p:attrName>style.visibility</p:attrName>
                                        </p:attrNameLst>
                                      </p:cBhvr>
                                      <p:to>
                                        <p:strVal val="visible"/>
                                      </p:to>
                                    </p:set>
                                    <p:animEffect transition="in" filter="fade">
                                      <p:cBhvr>
                                        <p:cTn id="62" dur="500"/>
                                        <p:tgtEl>
                                          <p:spTgt spid="3">
                                            <p:txEl>
                                              <p:pRg st="11" end="11"/>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3">
                                            <p:txEl>
                                              <p:pRg st="12" end="12"/>
                                            </p:txEl>
                                          </p:spTgt>
                                        </p:tgtEl>
                                        <p:attrNameLst>
                                          <p:attrName>style.visibility</p:attrName>
                                        </p:attrNameLst>
                                      </p:cBhvr>
                                      <p:to>
                                        <p:strVal val="visible"/>
                                      </p:to>
                                    </p:set>
                                    <p:animEffect transition="in" filter="fade">
                                      <p:cBhvr>
                                        <p:cTn id="67" dur="500"/>
                                        <p:tgtEl>
                                          <p:spTgt spid="3">
                                            <p:txEl>
                                              <p:pRg st="12" end="12"/>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3">
                                            <p:txEl>
                                              <p:pRg st="13" end="13"/>
                                            </p:txEl>
                                          </p:spTgt>
                                        </p:tgtEl>
                                        <p:attrNameLst>
                                          <p:attrName>style.visibility</p:attrName>
                                        </p:attrNameLst>
                                      </p:cBhvr>
                                      <p:to>
                                        <p:strVal val="visible"/>
                                      </p:to>
                                    </p:set>
                                    <p:animEffect transition="in" filter="fade">
                                      <p:cBhvr>
                                        <p:cTn id="72" dur="500"/>
                                        <p:tgtEl>
                                          <p:spTgt spid="3">
                                            <p:txEl>
                                              <p:pRg st="13" end="13"/>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3">
                                            <p:txEl>
                                              <p:pRg st="14" end="14"/>
                                            </p:txEl>
                                          </p:spTgt>
                                        </p:tgtEl>
                                        <p:attrNameLst>
                                          <p:attrName>style.visibility</p:attrName>
                                        </p:attrNameLst>
                                      </p:cBhvr>
                                      <p:to>
                                        <p:strVal val="visible"/>
                                      </p:to>
                                    </p:set>
                                    <p:animEffect transition="in" filter="fade">
                                      <p:cBhvr>
                                        <p:cTn id="77" dur="500"/>
                                        <p:tgtEl>
                                          <p:spTgt spid="3">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33EF2EA7-B5E6-490C-B042-51AE411B4FD1}"/>
              </a:ext>
            </a:extLst>
          </p:cNvPr>
          <p:cNvSpPr>
            <a:spLocks noChangeArrowheads="1"/>
          </p:cNvSpPr>
          <p:nvPr/>
        </p:nvSpPr>
        <p:spPr bwMode="auto">
          <a:xfrm>
            <a:off x="0" y="403176"/>
            <a:ext cx="9036424" cy="32008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s-CO" altLang="es-CO" sz="1600" b="1" i="0" u="none" strike="noStrike" cap="none" normalizeH="0" baseline="0" dirty="0" err="1">
                <a:ln>
                  <a:noFill/>
                </a:ln>
                <a:solidFill>
                  <a:srgbClr val="444444"/>
                </a:solidFill>
                <a:effectLst/>
                <a:latin typeface="+mn-lt"/>
              </a:rPr>
              <a:t>Model</a:t>
            </a:r>
            <a:r>
              <a:rPr kumimoji="0" lang="es-CO" altLang="es-CO" sz="1600" b="0" i="0" u="none" strike="noStrike" cap="none" normalizeH="0" baseline="0" dirty="0">
                <a:ln>
                  <a:noFill/>
                </a:ln>
                <a:solidFill>
                  <a:srgbClr val="444444"/>
                </a:solidFill>
                <a:effectLst/>
                <a:latin typeface="+mn-lt"/>
              </a:rPr>
              <a:t> - a set </a:t>
            </a:r>
            <a:r>
              <a:rPr kumimoji="0" lang="es-CO" altLang="es-CO" sz="1600" b="0" i="0" u="none" strike="noStrike" cap="none" normalizeH="0" baseline="0" dirty="0" err="1">
                <a:ln>
                  <a:noFill/>
                </a:ln>
                <a:solidFill>
                  <a:srgbClr val="444444"/>
                </a:solidFill>
                <a:effectLst/>
                <a:latin typeface="+mn-lt"/>
              </a:rPr>
              <a:t>of</a:t>
            </a:r>
            <a:r>
              <a:rPr kumimoji="0" lang="es-CO" altLang="es-CO" sz="1600" b="0" i="0" u="none" strike="noStrike" cap="none" normalizeH="0" baseline="0" dirty="0">
                <a:ln>
                  <a:noFill/>
                </a:ln>
                <a:solidFill>
                  <a:srgbClr val="444444"/>
                </a:solidFill>
                <a:effectLst/>
                <a:latin typeface="+mn-lt"/>
              </a:rPr>
              <a:t> </a:t>
            </a:r>
            <a:r>
              <a:rPr kumimoji="0" lang="es-CO" altLang="es-CO" sz="1600" b="0" i="0" u="none" strike="noStrike" cap="none" normalizeH="0" baseline="0" dirty="0" err="1">
                <a:ln>
                  <a:noFill/>
                </a:ln>
                <a:solidFill>
                  <a:srgbClr val="444444"/>
                </a:solidFill>
                <a:effectLst/>
                <a:latin typeface="+mn-lt"/>
              </a:rPr>
              <a:t>patterns</a:t>
            </a:r>
            <a:r>
              <a:rPr kumimoji="0" lang="es-CO" altLang="es-CO" sz="1600" b="0" i="0" u="none" strike="noStrike" cap="none" normalizeH="0" baseline="0" dirty="0">
                <a:ln>
                  <a:noFill/>
                </a:ln>
                <a:solidFill>
                  <a:srgbClr val="444444"/>
                </a:solidFill>
                <a:effectLst/>
                <a:latin typeface="+mn-lt"/>
              </a:rPr>
              <a:t> </a:t>
            </a:r>
            <a:r>
              <a:rPr kumimoji="0" lang="es-CO" altLang="es-CO" sz="1600" b="0" i="0" u="none" strike="noStrike" cap="none" normalizeH="0" baseline="0" dirty="0" err="1">
                <a:ln>
                  <a:noFill/>
                </a:ln>
                <a:solidFill>
                  <a:srgbClr val="444444"/>
                </a:solidFill>
                <a:effectLst/>
                <a:latin typeface="+mn-lt"/>
              </a:rPr>
              <a:t>learned</a:t>
            </a:r>
            <a:r>
              <a:rPr kumimoji="0" lang="es-CO" altLang="es-CO" sz="1600" b="0" i="0" u="none" strike="noStrike" cap="none" normalizeH="0" baseline="0" dirty="0">
                <a:ln>
                  <a:noFill/>
                </a:ln>
                <a:solidFill>
                  <a:srgbClr val="444444"/>
                </a:solidFill>
                <a:effectLst/>
                <a:latin typeface="+mn-lt"/>
              </a:rPr>
              <a:t> </a:t>
            </a:r>
            <a:r>
              <a:rPr kumimoji="0" lang="es-CO" altLang="es-CO" sz="1600" b="0" i="0" u="none" strike="noStrike" cap="none" normalizeH="0" baseline="0" dirty="0" err="1">
                <a:ln>
                  <a:noFill/>
                </a:ln>
                <a:solidFill>
                  <a:srgbClr val="444444"/>
                </a:solidFill>
                <a:effectLst/>
                <a:latin typeface="+mn-lt"/>
              </a:rPr>
              <a:t>from</a:t>
            </a:r>
            <a:r>
              <a:rPr kumimoji="0" lang="es-CO" altLang="es-CO" sz="1600" b="0" i="0" u="none" strike="noStrike" cap="none" normalizeH="0" baseline="0" dirty="0">
                <a:ln>
                  <a:noFill/>
                </a:ln>
                <a:solidFill>
                  <a:srgbClr val="444444"/>
                </a:solidFill>
                <a:effectLst/>
                <a:latin typeface="+mn-lt"/>
              </a:rPr>
              <a:t> data.</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s-CO" altLang="es-CO" sz="1600" b="0" i="0" u="none" strike="noStrike" cap="none" normalizeH="0" baseline="0" dirty="0">
              <a:ln>
                <a:noFill/>
              </a:ln>
              <a:solidFill>
                <a:srgbClr val="444444"/>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s-CO" altLang="es-CO" sz="1600" b="1" i="0" u="none" strike="noStrike" cap="none" normalizeH="0" baseline="0" dirty="0" err="1">
                <a:ln>
                  <a:noFill/>
                </a:ln>
                <a:solidFill>
                  <a:srgbClr val="444444"/>
                </a:solidFill>
                <a:effectLst/>
                <a:latin typeface="+mn-lt"/>
              </a:rPr>
              <a:t>Algorithm</a:t>
            </a:r>
            <a:r>
              <a:rPr kumimoji="0" lang="es-CO" altLang="es-CO" sz="1600" b="0" i="0" u="none" strike="noStrike" cap="none" normalizeH="0" baseline="0" dirty="0">
                <a:ln>
                  <a:noFill/>
                </a:ln>
                <a:solidFill>
                  <a:srgbClr val="444444"/>
                </a:solidFill>
                <a:effectLst/>
                <a:latin typeface="+mn-lt"/>
              </a:rPr>
              <a:t> - a </a:t>
            </a:r>
            <a:r>
              <a:rPr kumimoji="0" lang="es-CO" altLang="es-CO" sz="1600" b="0" i="0" u="none" strike="noStrike" cap="none" normalizeH="0" baseline="0" dirty="0" err="1">
                <a:ln>
                  <a:noFill/>
                </a:ln>
                <a:solidFill>
                  <a:srgbClr val="444444"/>
                </a:solidFill>
                <a:effectLst/>
                <a:latin typeface="+mn-lt"/>
              </a:rPr>
              <a:t>specific</a:t>
            </a:r>
            <a:r>
              <a:rPr kumimoji="0" lang="es-CO" altLang="es-CO" sz="1600" b="0" i="0" u="none" strike="noStrike" cap="none" normalizeH="0" baseline="0" dirty="0">
                <a:ln>
                  <a:noFill/>
                </a:ln>
                <a:solidFill>
                  <a:srgbClr val="444444"/>
                </a:solidFill>
                <a:effectLst/>
                <a:latin typeface="+mn-lt"/>
              </a:rPr>
              <a:t> ML </a:t>
            </a:r>
            <a:r>
              <a:rPr kumimoji="0" lang="es-CO" altLang="es-CO" sz="1600" b="0" i="0" u="none" strike="noStrike" cap="none" normalizeH="0" baseline="0" dirty="0" err="1">
                <a:ln>
                  <a:noFill/>
                </a:ln>
                <a:solidFill>
                  <a:srgbClr val="444444"/>
                </a:solidFill>
                <a:effectLst/>
                <a:latin typeface="+mn-lt"/>
              </a:rPr>
              <a:t>process</a:t>
            </a:r>
            <a:r>
              <a:rPr kumimoji="0" lang="es-CO" altLang="es-CO" sz="1600" b="0" i="0" u="none" strike="noStrike" cap="none" normalizeH="0" baseline="0" dirty="0">
                <a:ln>
                  <a:noFill/>
                </a:ln>
                <a:solidFill>
                  <a:srgbClr val="444444"/>
                </a:solidFill>
                <a:effectLst/>
                <a:latin typeface="+mn-lt"/>
              </a:rPr>
              <a:t> </a:t>
            </a:r>
            <a:r>
              <a:rPr kumimoji="0" lang="es-CO" altLang="es-CO" sz="1600" b="0" i="0" u="none" strike="noStrike" cap="none" normalizeH="0" baseline="0" dirty="0" err="1">
                <a:ln>
                  <a:noFill/>
                </a:ln>
                <a:solidFill>
                  <a:srgbClr val="444444"/>
                </a:solidFill>
                <a:effectLst/>
                <a:latin typeface="+mn-lt"/>
              </a:rPr>
              <a:t>used</a:t>
            </a:r>
            <a:r>
              <a:rPr kumimoji="0" lang="es-CO" altLang="es-CO" sz="1600" b="0" i="0" u="none" strike="noStrike" cap="none" normalizeH="0" baseline="0" dirty="0">
                <a:ln>
                  <a:noFill/>
                </a:ln>
                <a:solidFill>
                  <a:srgbClr val="444444"/>
                </a:solidFill>
                <a:effectLst/>
                <a:latin typeface="+mn-lt"/>
              </a:rPr>
              <a:t> </a:t>
            </a:r>
            <a:r>
              <a:rPr kumimoji="0" lang="es-CO" altLang="es-CO" sz="1600" b="0" i="0" u="none" strike="noStrike" cap="none" normalizeH="0" baseline="0" dirty="0" err="1">
                <a:ln>
                  <a:noFill/>
                </a:ln>
                <a:solidFill>
                  <a:srgbClr val="444444"/>
                </a:solidFill>
                <a:effectLst/>
                <a:latin typeface="+mn-lt"/>
              </a:rPr>
              <a:t>to</a:t>
            </a:r>
            <a:r>
              <a:rPr kumimoji="0" lang="es-CO" altLang="es-CO" sz="1600" b="0" i="0" u="none" strike="noStrike" cap="none" normalizeH="0" baseline="0" dirty="0">
                <a:ln>
                  <a:noFill/>
                </a:ln>
                <a:solidFill>
                  <a:srgbClr val="444444"/>
                </a:solidFill>
                <a:effectLst/>
                <a:latin typeface="+mn-lt"/>
              </a:rPr>
              <a:t> </a:t>
            </a:r>
            <a:r>
              <a:rPr kumimoji="0" lang="es-CO" altLang="es-CO" sz="1600" b="0" i="0" u="none" strike="noStrike" cap="none" normalizeH="0" baseline="0" dirty="0" err="1">
                <a:ln>
                  <a:noFill/>
                </a:ln>
                <a:solidFill>
                  <a:srgbClr val="444444"/>
                </a:solidFill>
                <a:effectLst/>
                <a:latin typeface="+mn-lt"/>
              </a:rPr>
              <a:t>train</a:t>
            </a:r>
            <a:r>
              <a:rPr kumimoji="0" lang="es-CO" altLang="es-CO" sz="1600" b="0" i="0" u="none" strike="noStrike" cap="none" normalizeH="0" baseline="0" dirty="0">
                <a:ln>
                  <a:noFill/>
                </a:ln>
                <a:solidFill>
                  <a:srgbClr val="444444"/>
                </a:solidFill>
                <a:effectLst/>
                <a:latin typeface="+mn-lt"/>
              </a:rPr>
              <a:t> a </a:t>
            </a:r>
            <a:r>
              <a:rPr kumimoji="0" lang="es-CO" altLang="es-CO" sz="1600" b="0" i="0" u="none" strike="noStrike" cap="none" normalizeH="0" baseline="0" dirty="0" err="1">
                <a:ln>
                  <a:noFill/>
                </a:ln>
                <a:solidFill>
                  <a:srgbClr val="444444"/>
                </a:solidFill>
                <a:effectLst/>
                <a:latin typeface="+mn-lt"/>
              </a:rPr>
              <a:t>model</a:t>
            </a:r>
            <a:r>
              <a:rPr kumimoji="0" lang="es-CO" altLang="es-CO" sz="1600" b="0" i="0" u="none" strike="noStrike" cap="none" normalizeH="0" baseline="0" dirty="0">
                <a:ln>
                  <a:noFill/>
                </a:ln>
                <a:solidFill>
                  <a:srgbClr val="444444"/>
                </a:solidFill>
                <a:effectLst/>
                <a:latin typeface="+mn-lt"/>
              </a:rPr>
              <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s-CO" altLang="es-CO" sz="1600" b="0" i="0" u="none" strike="noStrike" cap="none" normalizeH="0" baseline="0" dirty="0">
              <a:ln>
                <a:noFill/>
              </a:ln>
              <a:solidFill>
                <a:srgbClr val="444444"/>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s-CO" altLang="es-CO" sz="1600" b="1" i="0" u="none" strike="noStrike" cap="none" normalizeH="0" baseline="0" dirty="0">
                <a:ln>
                  <a:noFill/>
                </a:ln>
                <a:solidFill>
                  <a:srgbClr val="444444"/>
                </a:solidFill>
                <a:effectLst/>
                <a:latin typeface="+mn-lt"/>
              </a:rPr>
              <a:t>Training data</a:t>
            </a:r>
            <a:r>
              <a:rPr kumimoji="0" lang="es-CO" altLang="es-CO" sz="1600" b="0" i="0" u="none" strike="noStrike" cap="none" normalizeH="0" baseline="0" dirty="0">
                <a:ln>
                  <a:noFill/>
                </a:ln>
                <a:solidFill>
                  <a:srgbClr val="444444"/>
                </a:solidFill>
                <a:effectLst/>
                <a:latin typeface="+mn-lt"/>
              </a:rPr>
              <a:t> - </a:t>
            </a:r>
            <a:r>
              <a:rPr kumimoji="0" lang="es-CO" altLang="es-CO" sz="1600" b="0" i="0" u="none" strike="noStrike" cap="none" normalizeH="0" baseline="0" dirty="0" err="1">
                <a:ln>
                  <a:noFill/>
                </a:ln>
                <a:solidFill>
                  <a:srgbClr val="444444"/>
                </a:solidFill>
                <a:effectLst/>
                <a:latin typeface="+mn-lt"/>
              </a:rPr>
              <a:t>the</a:t>
            </a:r>
            <a:r>
              <a:rPr kumimoji="0" lang="es-CO" altLang="es-CO" sz="1600" b="0" i="0" u="none" strike="noStrike" cap="none" normalizeH="0" baseline="0" dirty="0">
                <a:ln>
                  <a:noFill/>
                </a:ln>
                <a:solidFill>
                  <a:srgbClr val="444444"/>
                </a:solidFill>
                <a:effectLst/>
                <a:latin typeface="+mn-lt"/>
              </a:rPr>
              <a:t> </a:t>
            </a:r>
            <a:r>
              <a:rPr kumimoji="0" lang="es-CO" altLang="es-CO" sz="1600" b="0" i="0" u="none" strike="noStrike" cap="none" normalizeH="0" baseline="0" dirty="0" err="1">
                <a:ln>
                  <a:noFill/>
                </a:ln>
                <a:solidFill>
                  <a:srgbClr val="444444"/>
                </a:solidFill>
                <a:effectLst/>
                <a:latin typeface="+mn-lt"/>
              </a:rPr>
              <a:t>dataset</a:t>
            </a:r>
            <a:r>
              <a:rPr kumimoji="0" lang="es-CO" altLang="es-CO" sz="1600" b="0" i="0" u="none" strike="noStrike" cap="none" normalizeH="0" baseline="0" dirty="0">
                <a:ln>
                  <a:noFill/>
                </a:ln>
                <a:solidFill>
                  <a:srgbClr val="444444"/>
                </a:solidFill>
                <a:effectLst/>
                <a:latin typeface="+mn-lt"/>
              </a:rPr>
              <a:t> </a:t>
            </a:r>
            <a:r>
              <a:rPr kumimoji="0" lang="es-CO" altLang="es-CO" sz="1600" b="0" i="0" u="none" strike="noStrike" cap="none" normalizeH="0" baseline="0" dirty="0" err="1">
                <a:ln>
                  <a:noFill/>
                </a:ln>
                <a:solidFill>
                  <a:srgbClr val="444444"/>
                </a:solidFill>
                <a:effectLst/>
                <a:latin typeface="+mn-lt"/>
              </a:rPr>
              <a:t>from</a:t>
            </a:r>
            <a:r>
              <a:rPr kumimoji="0" lang="es-CO" altLang="es-CO" sz="1600" b="0" i="0" u="none" strike="noStrike" cap="none" normalizeH="0" baseline="0" dirty="0">
                <a:ln>
                  <a:noFill/>
                </a:ln>
                <a:solidFill>
                  <a:srgbClr val="444444"/>
                </a:solidFill>
                <a:effectLst/>
                <a:latin typeface="+mn-lt"/>
              </a:rPr>
              <a:t> </a:t>
            </a:r>
            <a:r>
              <a:rPr kumimoji="0" lang="es-CO" altLang="es-CO" sz="1600" b="0" i="0" u="none" strike="noStrike" cap="none" normalizeH="0" baseline="0" dirty="0" err="1">
                <a:ln>
                  <a:noFill/>
                </a:ln>
                <a:solidFill>
                  <a:srgbClr val="444444"/>
                </a:solidFill>
                <a:effectLst/>
                <a:latin typeface="+mn-lt"/>
              </a:rPr>
              <a:t>which</a:t>
            </a:r>
            <a:r>
              <a:rPr kumimoji="0" lang="es-CO" altLang="es-CO" sz="1600" b="0" i="0" u="none" strike="noStrike" cap="none" normalizeH="0" baseline="0" dirty="0">
                <a:ln>
                  <a:noFill/>
                </a:ln>
                <a:solidFill>
                  <a:srgbClr val="444444"/>
                </a:solidFill>
                <a:effectLst/>
                <a:latin typeface="+mn-lt"/>
              </a:rPr>
              <a:t> </a:t>
            </a:r>
            <a:r>
              <a:rPr kumimoji="0" lang="es-CO" altLang="es-CO" sz="1600" b="0" i="0" u="none" strike="noStrike" cap="none" normalizeH="0" baseline="0" dirty="0" err="1">
                <a:ln>
                  <a:noFill/>
                </a:ln>
                <a:solidFill>
                  <a:srgbClr val="444444"/>
                </a:solidFill>
                <a:effectLst/>
                <a:latin typeface="+mn-lt"/>
              </a:rPr>
              <a:t>the</a:t>
            </a:r>
            <a:r>
              <a:rPr kumimoji="0" lang="es-CO" altLang="es-CO" sz="1600" b="0" i="0" u="none" strike="noStrike" cap="none" normalizeH="0" baseline="0" dirty="0">
                <a:ln>
                  <a:noFill/>
                </a:ln>
                <a:solidFill>
                  <a:srgbClr val="444444"/>
                </a:solidFill>
                <a:effectLst/>
                <a:latin typeface="+mn-lt"/>
              </a:rPr>
              <a:t> </a:t>
            </a:r>
            <a:r>
              <a:rPr kumimoji="0" lang="es-CO" altLang="es-CO" sz="1600" b="0" i="0" u="sng" strike="noStrike" cap="none" normalizeH="0" baseline="0" dirty="0" err="1">
                <a:ln>
                  <a:noFill/>
                </a:ln>
                <a:solidFill>
                  <a:srgbClr val="444444"/>
                </a:solidFill>
                <a:effectLst/>
                <a:latin typeface="+mn-lt"/>
              </a:rPr>
              <a:t>algorithm</a:t>
            </a:r>
            <a:r>
              <a:rPr kumimoji="0" lang="es-CO" altLang="es-CO" sz="1600" b="0" i="0" u="none" strike="noStrike" cap="none" normalizeH="0" baseline="0" dirty="0">
                <a:ln>
                  <a:noFill/>
                </a:ln>
                <a:solidFill>
                  <a:srgbClr val="444444"/>
                </a:solidFill>
                <a:effectLst/>
                <a:latin typeface="+mn-lt"/>
              </a:rPr>
              <a:t> </a:t>
            </a:r>
            <a:r>
              <a:rPr kumimoji="0" lang="es-CO" altLang="es-CO" sz="1600" b="0" i="0" u="none" strike="noStrike" cap="none" normalizeH="0" baseline="0" dirty="0" err="1">
                <a:ln>
                  <a:noFill/>
                </a:ln>
                <a:solidFill>
                  <a:srgbClr val="444444"/>
                </a:solidFill>
                <a:effectLst/>
                <a:latin typeface="+mn-lt"/>
              </a:rPr>
              <a:t>learns</a:t>
            </a:r>
            <a:r>
              <a:rPr kumimoji="0" lang="es-CO" altLang="es-CO" sz="1600" b="0" i="0" u="none" strike="noStrike" cap="none" normalizeH="0" baseline="0" dirty="0">
                <a:ln>
                  <a:noFill/>
                </a:ln>
                <a:solidFill>
                  <a:srgbClr val="444444"/>
                </a:solidFill>
                <a:effectLst/>
                <a:latin typeface="+mn-lt"/>
              </a:rPr>
              <a:t> </a:t>
            </a:r>
            <a:r>
              <a:rPr kumimoji="0" lang="es-CO" altLang="es-CO" sz="1600" b="0" i="0" u="none" strike="noStrike" cap="none" normalizeH="0" baseline="0" dirty="0" err="1">
                <a:ln>
                  <a:noFill/>
                </a:ln>
                <a:solidFill>
                  <a:srgbClr val="444444"/>
                </a:solidFill>
                <a:effectLst/>
                <a:latin typeface="+mn-lt"/>
              </a:rPr>
              <a:t>the</a:t>
            </a:r>
            <a:r>
              <a:rPr kumimoji="0" lang="es-CO" altLang="es-CO" sz="1600" b="0" i="0" u="none" strike="noStrike" cap="none" normalizeH="0" baseline="0" dirty="0">
                <a:ln>
                  <a:noFill/>
                </a:ln>
                <a:solidFill>
                  <a:srgbClr val="444444"/>
                </a:solidFill>
                <a:effectLst/>
                <a:latin typeface="+mn-lt"/>
              </a:rPr>
              <a:t> </a:t>
            </a:r>
            <a:r>
              <a:rPr kumimoji="0" lang="es-CO" altLang="es-CO" sz="1600" b="0" i="0" u="sng" strike="noStrike" cap="none" normalizeH="0" baseline="0" dirty="0" err="1">
                <a:ln>
                  <a:noFill/>
                </a:ln>
                <a:solidFill>
                  <a:srgbClr val="444444"/>
                </a:solidFill>
                <a:effectLst/>
                <a:latin typeface="+mn-lt"/>
              </a:rPr>
              <a:t>model</a:t>
            </a:r>
            <a:r>
              <a:rPr kumimoji="0" lang="es-CO" altLang="es-CO" sz="1600" b="0" i="0" u="none" strike="noStrike" cap="none" normalizeH="0" baseline="0" dirty="0">
                <a:ln>
                  <a:noFill/>
                </a:ln>
                <a:solidFill>
                  <a:srgbClr val="444444"/>
                </a:solidFill>
                <a:effectLst/>
                <a:latin typeface="+mn-lt"/>
              </a:rPr>
              <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s-CO" altLang="es-CO" sz="1600" b="0" i="0" u="none" strike="noStrike" cap="none" normalizeH="0" baseline="0" dirty="0">
              <a:ln>
                <a:noFill/>
              </a:ln>
              <a:solidFill>
                <a:srgbClr val="444444"/>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s-CO" altLang="es-CO" sz="1600" b="1" i="0" u="none" strike="noStrike" cap="none" normalizeH="0" baseline="0" dirty="0">
                <a:ln>
                  <a:noFill/>
                </a:ln>
                <a:solidFill>
                  <a:srgbClr val="444444"/>
                </a:solidFill>
                <a:effectLst/>
                <a:latin typeface="+mn-lt"/>
              </a:rPr>
              <a:t>Test data</a:t>
            </a:r>
            <a:r>
              <a:rPr kumimoji="0" lang="es-CO" altLang="es-CO" sz="1600" b="0" i="0" u="none" strike="noStrike" cap="none" normalizeH="0" baseline="0" dirty="0">
                <a:ln>
                  <a:noFill/>
                </a:ln>
                <a:solidFill>
                  <a:srgbClr val="444444"/>
                </a:solidFill>
                <a:effectLst/>
                <a:latin typeface="+mn-lt"/>
              </a:rPr>
              <a:t> - a new </a:t>
            </a:r>
            <a:r>
              <a:rPr kumimoji="0" lang="es-CO" altLang="es-CO" sz="1600" b="0" i="0" u="none" strike="noStrike" cap="none" normalizeH="0" baseline="0" dirty="0" err="1">
                <a:ln>
                  <a:noFill/>
                </a:ln>
                <a:solidFill>
                  <a:srgbClr val="444444"/>
                </a:solidFill>
                <a:effectLst/>
                <a:latin typeface="+mn-lt"/>
              </a:rPr>
              <a:t>dataset</a:t>
            </a:r>
            <a:r>
              <a:rPr kumimoji="0" lang="es-CO" altLang="es-CO" sz="1600" b="0" i="0" u="none" strike="noStrike" cap="none" normalizeH="0" baseline="0" dirty="0">
                <a:ln>
                  <a:noFill/>
                </a:ln>
                <a:solidFill>
                  <a:srgbClr val="444444"/>
                </a:solidFill>
                <a:effectLst/>
                <a:latin typeface="+mn-lt"/>
              </a:rPr>
              <a:t> </a:t>
            </a:r>
            <a:r>
              <a:rPr kumimoji="0" lang="es-CO" altLang="es-CO" sz="1600" b="0" i="0" u="none" strike="noStrike" cap="none" normalizeH="0" baseline="0" dirty="0" err="1">
                <a:ln>
                  <a:noFill/>
                </a:ln>
                <a:solidFill>
                  <a:srgbClr val="444444"/>
                </a:solidFill>
                <a:effectLst/>
                <a:latin typeface="+mn-lt"/>
              </a:rPr>
              <a:t>for</a:t>
            </a:r>
            <a:r>
              <a:rPr kumimoji="0" lang="es-CO" altLang="es-CO" sz="1600" b="0" i="0" u="none" strike="noStrike" cap="none" normalizeH="0" baseline="0" dirty="0">
                <a:ln>
                  <a:noFill/>
                </a:ln>
                <a:solidFill>
                  <a:srgbClr val="444444"/>
                </a:solidFill>
                <a:effectLst/>
                <a:latin typeface="+mn-lt"/>
              </a:rPr>
              <a:t> </a:t>
            </a:r>
            <a:r>
              <a:rPr kumimoji="0" lang="es-CO" altLang="es-CO" sz="1600" b="0" i="0" u="none" strike="noStrike" cap="none" normalizeH="0" baseline="0" dirty="0" err="1">
                <a:ln>
                  <a:noFill/>
                </a:ln>
                <a:solidFill>
                  <a:srgbClr val="444444"/>
                </a:solidFill>
                <a:effectLst/>
                <a:latin typeface="+mn-lt"/>
              </a:rPr>
              <a:t>reliably</a:t>
            </a:r>
            <a:r>
              <a:rPr kumimoji="0" lang="es-CO" altLang="es-CO" sz="1600" b="0" i="0" u="none" strike="noStrike" cap="none" normalizeH="0" baseline="0" dirty="0">
                <a:ln>
                  <a:noFill/>
                </a:ln>
                <a:solidFill>
                  <a:srgbClr val="444444"/>
                </a:solidFill>
                <a:effectLst/>
                <a:latin typeface="+mn-lt"/>
              </a:rPr>
              <a:t> </a:t>
            </a:r>
            <a:r>
              <a:rPr kumimoji="0" lang="es-CO" altLang="es-CO" sz="1600" b="0" i="0" u="none" strike="noStrike" cap="none" normalizeH="0" baseline="0" dirty="0" err="1">
                <a:ln>
                  <a:noFill/>
                </a:ln>
                <a:solidFill>
                  <a:srgbClr val="444444"/>
                </a:solidFill>
                <a:effectLst/>
                <a:latin typeface="+mn-lt"/>
              </a:rPr>
              <a:t>evaluating</a:t>
            </a:r>
            <a:r>
              <a:rPr kumimoji="0" lang="es-CO" altLang="es-CO" sz="1600" b="0" i="0" u="none" strike="noStrike" cap="none" normalizeH="0" baseline="0" dirty="0">
                <a:ln>
                  <a:noFill/>
                </a:ln>
                <a:solidFill>
                  <a:srgbClr val="444444"/>
                </a:solidFill>
                <a:effectLst/>
                <a:latin typeface="+mn-lt"/>
              </a:rPr>
              <a:t> </a:t>
            </a:r>
            <a:r>
              <a:rPr kumimoji="0" lang="es-CO" altLang="es-CO" sz="1600" b="0" i="0" u="none" strike="noStrike" cap="none" normalizeH="0" baseline="0" dirty="0" err="1">
                <a:ln>
                  <a:noFill/>
                </a:ln>
                <a:solidFill>
                  <a:srgbClr val="444444"/>
                </a:solidFill>
                <a:effectLst/>
                <a:latin typeface="+mn-lt"/>
              </a:rPr>
              <a:t>model</a:t>
            </a:r>
            <a:r>
              <a:rPr kumimoji="0" lang="es-CO" altLang="es-CO" sz="1600" b="0" i="0" u="none" strike="noStrike" cap="none" normalizeH="0" baseline="0" dirty="0">
                <a:ln>
                  <a:noFill/>
                </a:ln>
                <a:solidFill>
                  <a:srgbClr val="444444"/>
                </a:solidFill>
                <a:effectLst/>
                <a:latin typeface="+mn-lt"/>
              </a:rPr>
              <a:t> performance.</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s-CO" altLang="es-CO" sz="1600" b="0" i="0" u="none" strike="noStrike" cap="none" normalizeH="0" baseline="0" dirty="0">
              <a:ln>
                <a:noFill/>
              </a:ln>
              <a:solidFill>
                <a:srgbClr val="444444"/>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s-CO" altLang="es-CO" sz="1600" b="1" i="0" u="none" strike="noStrike" cap="none" normalizeH="0" baseline="0" dirty="0" err="1">
                <a:ln>
                  <a:noFill/>
                </a:ln>
                <a:solidFill>
                  <a:srgbClr val="444444"/>
                </a:solidFill>
                <a:effectLst/>
                <a:latin typeface="+mn-lt"/>
              </a:rPr>
              <a:t>Features</a:t>
            </a:r>
            <a:r>
              <a:rPr kumimoji="0" lang="es-CO" altLang="es-CO" sz="1600" b="0" i="0" u="none" strike="noStrike" cap="none" normalizeH="0" baseline="0" dirty="0">
                <a:ln>
                  <a:noFill/>
                </a:ln>
                <a:solidFill>
                  <a:srgbClr val="444444"/>
                </a:solidFill>
                <a:effectLst/>
                <a:latin typeface="+mn-lt"/>
              </a:rPr>
              <a:t> - Variables (</a:t>
            </a:r>
            <a:r>
              <a:rPr kumimoji="0" lang="es-CO" altLang="es-CO" sz="1600" b="0" i="0" u="none" strike="noStrike" cap="none" normalizeH="0" baseline="0" dirty="0" err="1">
                <a:ln>
                  <a:noFill/>
                </a:ln>
                <a:solidFill>
                  <a:srgbClr val="444444"/>
                </a:solidFill>
                <a:effectLst/>
                <a:latin typeface="+mn-lt"/>
              </a:rPr>
              <a:t>columns</a:t>
            </a:r>
            <a:r>
              <a:rPr kumimoji="0" lang="es-CO" altLang="es-CO" sz="1600" b="0" i="0" u="none" strike="noStrike" cap="none" normalizeH="0" baseline="0" dirty="0">
                <a:ln>
                  <a:noFill/>
                </a:ln>
                <a:solidFill>
                  <a:srgbClr val="444444"/>
                </a:solidFill>
                <a:effectLst/>
                <a:latin typeface="+mn-lt"/>
              </a:rPr>
              <a:t>) in </a:t>
            </a:r>
            <a:r>
              <a:rPr kumimoji="0" lang="es-CO" altLang="es-CO" sz="1600" b="0" i="0" u="none" strike="noStrike" cap="none" normalizeH="0" baseline="0" dirty="0" err="1">
                <a:ln>
                  <a:noFill/>
                </a:ln>
                <a:solidFill>
                  <a:srgbClr val="444444"/>
                </a:solidFill>
                <a:effectLst/>
                <a:latin typeface="+mn-lt"/>
              </a:rPr>
              <a:t>the</a:t>
            </a:r>
            <a:r>
              <a:rPr kumimoji="0" lang="es-CO" altLang="es-CO" sz="1600" b="0" i="0" u="none" strike="noStrike" cap="none" normalizeH="0" baseline="0" dirty="0">
                <a:ln>
                  <a:noFill/>
                </a:ln>
                <a:solidFill>
                  <a:srgbClr val="444444"/>
                </a:solidFill>
                <a:effectLst/>
                <a:latin typeface="+mn-lt"/>
              </a:rPr>
              <a:t> </a:t>
            </a:r>
            <a:r>
              <a:rPr kumimoji="0" lang="es-CO" altLang="es-CO" sz="1600" b="0" i="0" u="none" strike="noStrike" cap="none" normalizeH="0" baseline="0" dirty="0" err="1">
                <a:ln>
                  <a:noFill/>
                </a:ln>
                <a:solidFill>
                  <a:srgbClr val="444444"/>
                </a:solidFill>
                <a:effectLst/>
                <a:latin typeface="+mn-lt"/>
              </a:rPr>
              <a:t>dataset</a:t>
            </a:r>
            <a:r>
              <a:rPr kumimoji="0" lang="es-CO" altLang="es-CO" sz="1600" b="0" i="0" u="none" strike="noStrike" cap="none" normalizeH="0" baseline="0" dirty="0">
                <a:ln>
                  <a:noFill/>
                </a:ln>
                <a:solidFill>
                  <a:srgbClr val="444444"/>
                </a:solidFill>
                <a:effectLst/>
                <a:latin typeface="+mn-lt"/>
              </a:rPr>
              <a:t> </a:t>
            </a:r>
            <a:r>
              <a:rPr kumimoji="0" lang="es-CO" altLang="es-CO" sz="1600" b="0" i="0" u="none" strike="noStrike" cap="none" normalizeH="0" baseline="0" dirty="0" err="1">
                <a:ln>
                  <a:noFill/>
                </a:ln>
                <a:solidFill>
                  <a:srgbClr val="444444"/>
                </a:solidFill>
                <a:effectLst/>
                <a:latin typeface="+mn-lt"/>
              </a:rPr>
              <a:t>used</a:t>
            </a:r>
            <a:r>
              <a:rPr kumimoji="0" lang="es-CO" altLang="es-CO" sz="1600" b="0" i="0" u="none" strike="noStrike" cap="none" normalizeH="0" baseline="0" dirty="0">
                <a:ln>
                  <a:noFill/>
                </a:ln>
                <a:solidFill>
                  <a:srgbClr val="444444"/>
                </a:solidFill>
                <a:effectLst/>
                <a:latin typeface="+mn-lt"/>
              </a:rPr>
              <a:t> </a:t>
            </a:r>
            <a:r>
              <a:rPr kumimoji="0" lang="es-CO" altLang="es-CO" sz="1600" b="0" i="0" u="none" strike="noStrike" cap="none" normalizeH="0" baseline="0" dirty="0" err="1">
                <a:ln>
                  <a:noFill/>
                </a:ln>
                <a:solidFill>
                  <a:srgbClr val="444444"/>
                </a:solidFill>
                <a:effectLst/>
                <a:latin typeface="+mn-lt"/>
              </a:rPr>
              <a:t>to</a:t>
            </a:r>
            <a:r>
              <a:rPr kumimoji="0" lang="es-CO" altLang="es-CO" sz="1600" b="0" i="0" u="none" strike="noStrike" cap="none" normalizeH="0" baseline="0" dirty="0">
                <a:ln>
                  <a:noFill/>
                </a:ln>
                <a:solidFill>
                  <a:srgbClr val="444444"/>
                </a:solidFill>
                <a:effectLst/>
                <a:latin typeface="+mn-lt"/>
              </a:rPr>
              <a:t> </a:t>
            </a:r>
            <a:r>
              <a:rPr kumimoji="0" lang="es-CO" altLang="es-CO" sz="1600" b="0" i="0" u="none" strike="noStrike" cap="none" normalizeH="0" baseline="0" dirty="0" err="1">
                <a:ln>
                  <a:noFill/>
                </a:ln>
                <a:solidFill>
                  <a:srgbClr val="444444"/>
                </a:solidFill>
                <a:effectLst/>
                <a:latin typeface="+mn-lt"/>
              </a:rPr>
              <a:t>train</a:t>
            </a:r>
            <a:r>
              <a:rPr kumimoji="0" lang="es-CO" altLang="es-CO" sz="1600" b="0" i="0" u="none" strike="noStrike" cap="none" normalizeH="0" baseline="0" dirty="0">
                <a:ln>
                  <a:noFill/>
                </a:ln>
                <a:solidFill>
                  <a:srgbClr val="444444"/>
                </a:solidFill>
                <a:effectLst/>
                <a:latin typeface="+mn-lt"/>
              </a:rPr>
              <a:t> </a:t>
            </a:r>
            <a:r>
              <a:rPr kumimoji="0" lang="es-CO" altLang="es-CO" sz="1600" b="0" i="0" u="none" strike="noStrike" cap="none" normalizeH="0" baseline="0" dirty="0" err="1">
                <a:ln>
                  <a:noFill/>
                </a:ln>
                <a:solidFill>
                  <a:srgbClr val="444444"/>
                </a:solidFill>
                <a:effectLst/>
                <a:latin typeface="+mn-lt"/>
              </a:rPr>
              <a:t>the</a:t>
            </a:r>
            <a:r>
              <a:rPr kumimoji="0" lang="es-CO" altLang="es-CO" sz="1600" b="0" i="0" u="none" strike="noStrike" cap="none" normalizeH="0" baseline="0" dirty="0">
                <a:ln>
                  <a:noFill/>
                </a:ln>
                <a:solidFill>
                  <a:srgbClr val="444444"/>
                </a:solidFill>
                <a:effectLst/>
                <a:latin typeface="+mn-lt"/>
              </a:rPr>
              <a:t> </a:t>
            </a:r>
            <a:r>
              <a:rPr kumimoji="0" lang="es-CO" altLang="es-CO" sz="1600" b="0" i="0" u="none" strike="noStrike" cap="none" normalizeH="0" baseline="0" dirty="0" err="1">
                <a:ln>
                  <a:noFill/>
                </a:ln>
                <a:solidFill>
                  <a:srgbClr val="444444"/>
                </a:solidFill>
                <a:effectLst/>
                <a:latin typeface="+mn-lt"/>
              </a:rPr>
              <a:t>model</a:t>
            </a:r>
            <a:r>
              <a:rPr kumimoji="0" lang="es-CO" altLang="es-CO" sz="1600" b="0" i="0" u="none" strike="noStrike" cap="none" normalizeH="0" baseline="0" dirty="0">
                <a:ln>
                  <a:noFill/>
                </a:ln>
                <a:solidFill>
                  <a:srgbClr val="444444"/>
                </a:solidFill>
                <a:effectLst/>
                <a:latin typeface="+mn-lt"/>
              </a:rPr>
              <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s-CO" altLang="es-CO" sz="1600" b="0" i="0" u="none" strike="noStrike" cap="none" normalizeH="0" baseline="0" dirty="0">
              <a:ln>
                <a:noFill/>
              </a:ln>
              <a:solidFill>
                <a:srgbClr val="444444"/>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s-CO" altLang="es-CO" sz="1600" b="1" i="0" u="none" strike="noStrike" cap="none" normalizeH="0" baseline="0" dirty="0">
                <a:ln>
                  <a:noFill/>
                </a:ln>
                <a:solidFill>
                  <a:srgbClr val="444444"/>
                </a:solidFill>
                <a:effectLst/>
                <a:latin typeface="+mn-lt"/>
              </a:rPr>
              <a:t>Target variable</a:t>
            </a:r>
            <a:r>
              <a:rPr kumimoji="0" lang="es-CO" altLang="es-CO" sz="1600" b="0" i="0" u="none" strike="noStrike" cap="none" normalizeH="0" baseline="0" dirty="0">
                <a:ln>
                  <a:noFill/>
                </a:ln>
                <a:solidFill>
                  <a:srgbClr val="444444"/>
                </a:solidFill>
                <a:effectLst/>
                <a:latin typeface="+mn-lt"/>
              </a:rPr>
              <a:t> - A </a:t>
            </a:r>
            <a:r>
              <a:rPr kumimoji="0" lang="es-CO" altLang="es-CO" sz="1600" b="0" i="0" u="none" strike="noStrike" cap="none" normalizeH="0" baseline="0" dirty="0" err="1">
                <a:ln>
                  <a:noFill/>
                </a:ln>
                <a:solidFill>
                  <a:srgbClr val="444444"/>
                </a:solidFill>
                <a:effectLst/>
                <a:latin typeface="+mn-lt"/>
              </a:rPr>
              <a:t>specific</a:t>
            </a:r>
            <a:r>
              <a:rPr kumimoji="0" lang="es-CO" altLang="es-CO" sz="1600" b="0" i="0" u="none" strike="noStrike" cap="none" normalizeH="0" baseline="0" dirty="0">
                <a:ln>
                  <a:noFill/>
                </a:ln>
                <a:solidFill>
                  <a:srgbClr val="444444"/>
                </a:solidFill>
                <a:effectLst/>
                <a:latin typeface="+mn-lt"/>
              </a:rPr>
              <a:t> variable </a:t>
            </a:r>
            <a:r>
              <a:rPr kumimoji="0" lang="es-CO" altLang="es-CO" sz="1600" b="0" i="0" u="none" strike="noStrike" cap="none" normalizeH="0" baseline="0" dirty="0" err="1">
                <a:ln>
                  <a:noFill/>
                </a:ln>
                <a:solidFill>
                  <a:srgbClr val="444444"/>
                </a:solidFill>
                <a:effectLst/>
                <a:latin typeface="+mn-lt"/>
              </a:rPr>
              <a:t>you're</a:t>
            </a:r>
            <a:r>
              <a:rPr kumimoji="0" lang="es-CO" altLang="es-CO" sz="1600" b="0" i="0" u="none" strike="noStrike" cap="none" normalizeH="0" baseline="0" dirty="0">
                <a:ln>
                  <a:noFill/>
                </a:ln>
                <a:solidFill>
                  <a:srgbClr val="444444"/>
                </a:solidFill>
                <a:effectLst/>
                <a:latin typeface="+mn-lt"/>
              </a:rPr>
              <a:t> </a:t>
            </a:r>
            <a:r>
              <a:rPr kumimoji="0" lang="es-CO" altLang="es-CO" sz="1600" b="0" i="0" u="none" strike="noStrike" cap="none" normalizeH="0" baseline="0" dirty="0" err="1">
                <a:ln>
                  <a:noFill/>
                </a:ln>
                <a:solidFill>
                  <a:srgbClr val="444444"/>
                </a:solidFill>
                <a:effectLst/>
                <a:latin typeface="+mn-lt"/>
              </a:rPr>
              <a:t>trying</a:t>
            </a:r>
            <a:r>
              <a:rPr kumimoji="0" lang="es-CO" altLang="es-CO" sz="1600" b="0" i="0" u="none" strike="noStrike" cap="none" normalizeH="0" baseline="0" dirty="0">
                <a:ln>
                  <a:noFill/>
                </a:ln>
                <a:solidFill>
                  <a:srgbClr val="444444"/>
                </a:solidFill>
                <a:effectLst/>
                <a:latin typeface="+mn-lt"/>
              </a:rPr>
              <a:t> </a:t>
            </a:r>
            <a:r>
              <a:rPr kumimoji="0" lang="es-CO" altLang="es-CO" sz="1600" b="0" i="0" u="none" strike="noStrike" cap="none" normalizeH="0" baseline="0" dirty="0" err="1">
                <a:ln>
                  <a:noFill/>
                </a:ln>
                <a:solidFill>
                  <a:srgbClr val="444444"/>
                </a:solidFill>
                <a:effectLst/>
                <a:latin typeface="+mn-lt"/>
              </a:rPr>
              <a:t>to</a:t>
            </a:r>
            <a:r>
              <a:rPr kumimoji="0" lang="es-CO" altLang="es-CO" sz="1600" b="0" i="0" u="none" strike="noStrike" cap="none" normalizeH="0" baseline="0" dirty="0">
                <a:ln>
                  <a:noFill/>
                </a:ln>
                <a:solidFill>
                  <a:srgbClr val="444444"/>
                </a:solidFill>
                <a:effectLst/>
                <a:latin typeface="+mn-lt"/>
              </a:rPr>
              <a:t> </a:t>
            </a:r>
            <a:r>
              <a:rPr kumimoji="0" lang="es-CO" altLang="es-CO" sz="1600" b="0" i="0" u="none" strike="noStrike" cap="none" normalizeH="0" baseline="0" dirty="0" err="1">
                <a:ln>
                  <a:noFill/>
                </a:ln>
                <a:solidFill>
                  <a:srgbClr val="444444"/>
                </a:solidFill>
                <a:effectLst/>
                <a:latin typeface="+mn-lt"/>
              </a:rPr>
              <a:t>predict</a:t>
            </a:r>
            <a:r>
              <a:rPr kumimoji="0" lang="es-CO" altLang="es-CO" sz="1600" b="0" i="0" u="none" strike="noStrike" cap="none" normalizeH="0" baseline="0" dirty="0">
                <a:ln>
                  <a:noFill/>
                </a:ln>
                <a:solidFill>
                  <a:srgbClr val="444444"/>
                </a:solidFill>
                <a:effectLst/>
                <a:latin typeface="+mn-lt"/>
              </a:rPr>
              <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s-CO" altLang="es-CO" sz="1600" b="0" i="0" u="none" strike="noStrike" cap="none" normalizeH="0" baseline="0" dirty="0">
              <a:ln>
                <a:noFill/>
              </a:ln>
              <a:solidFill>
                <a:srgbClr val="444444"/>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s-CO" altLang="es-CO" sz="1600" b="1" i="0" u="none" strike="noStrike" cap="none" normalizeH="0" baseline="0" dirty="0" err="1">
                <a:ln>
                  <a:noFill/>
                </a:ln>
                <a:solidFill>
                  <a:srgbClr val="444444"/>
                </a:solidFill>
                <a:effectLst/>
                <a:latin typeface="+mn-lt"/>
              </a:rPr>
              <a:t>Observations</a:t>
            </a:r>
            <a:r>
              <a:rPr kumimoji="0" lang="es-CO" altLang="es-CO" sz="1600" b="0" i="0" u="none" strike="noStrike" cap="none" normalizeH="0" baseline="0" dirty="0">
                <a:ln>
                  <a:noFill/>
                </a:ln>
                <a:solidFill>
                  <a:srgbClr val="444444"/>
                </a:solidFill>
                <a:effectLst/>
                <a:latin typeface="+mn-lt"/>
              </a:rPr>
              <a:t> - Data </a:t>
            </a:r>
            <a:r>
              <a:rPr kumimoji="0" lang="es-CO" altLang="es-CO" sz="1600" b="0" i="0" u="none" strike="noStrike" cap="none" normalizeH="0" baseline="0" dirty="0" err="1">
                <a:ln>
                  <a:noFill/>
                </a:ln>
                <a:solidFill>
                  <a:srgbClr val="444444"/>
                </a:solidFill>
                <a:effectLst/>
                <a:latin typeface="+mn-lt"/>
              </a:rPr>
              <a:t>points</a:t>
            </a:r>
            <a:r>
              <a:rPr kumimoji="0" lang="es-CO" altLang="es-CO" sz="1600" b="0" i="0" u="none" strike="noStrike" cap="none" normalizeH="0" baseline="0" dirty="0">
                <a:ln>
                  <a:noFill/>
                </a:ln>
                <a:solidFill>
                  <a:srgbClr val="444444"/>
                </a:solidFill>
                <a:effectLst/>
                <a:latin typeface="+mn-lt"/>
              </a:rPr>
              <a:t> (</a:t>
            </a:r>
            <a:r>
              <a:rPr kumimoji="0" lang="es-CO" altLang="es-CO" sz="1600" b="0" i="0" u="none" strike="noStrike" cap="none" normalizeH="0" baseline="0" dirty="0" err="1">
                <a:ln>
                  <a:noFill/>
                </a:ln>
                <a:solidFill>
                  <a:srgbClr val="444444"/>
                </a:solidFill>
                <a:effectLst/>
                <a:latin typeface="+mn-lt"/>
              </a:rPr>
              <a:t>rows</a:t>
            </a:r>
            <a:r>
              <a:rPr kumimoji="0" lang="es-CO" altLang="es-CO" sz="1600" b="0" i="0" u="none" strike="noStrike" cap="none" normalizeH="0" baseline="0" dirty="0">
                <a:ln>
                  <a:noFill/>
                </a:ln>
                <a:solidFill>
                  <a:srgbClr val="444444"/>
                </a:solidFill>
                <a:effectLst/>
                <a:latin typeface="+mn-lt"/>
              </a:rPr>
              <a:t>) in </a:t>
            </a:r>
            <a:r>
              <a:rPr kumimoji="0" lang="es-CO" altLang="es-CO" sz="1600" b="0" i="0" u="none" strike="noStrike" cap="none" normalizeH="0" baseline="0" dirty="0" err="1">
                <a:ln>
                  <a:noFill/>
                </a:ln>
                <a:solidFill>
                  <a:srgbClr val="444444"/>
                </a:solidFill>
                <a:effectLst/>
                <a:latin typeface="+mn-lt"/>
              </a:rPr>
              <a:t>the</a:t>
            </a:r>
            <a:r>
              <a:rPr kumimoji="0" lang="es-CO" altLang="es-CO" sz="1600" b="0" i="0" u="none" strike="noStrike" cap="none" normalizeH="0" baseline="0" dirty="0">
                <a:ln>
                  <a:noFill/>
                </a:ln>
                <a:solidFill>
                  <a:srgbClr val="444444"/>
                </a:solidFill>
                <a:effectLst/>
                <a:latin typeface="+mn-lt"/>
              </a:rPr>
              <a:t> </a:t>
            </a:r>
            <a:r>
              <a:rPr kumimoji="0" lang="es-CO" altLang="es-CO" sz="1600" b="0" i="0" u="none" strike="noStrike" cap="none" normalizeH="0" baseline="0" dirty="0" err="1">
                <a:ln>
                  <a:noFill/>
                </a:ln>
                <a:solidFill>
                  <a:srgbClr val="444444"/>
                </a:solidFill>
                <a:effectLst/>
                <a:latin typeface="+mn-lt"/>
              </a:rPr>
              <a:t>dataset</a:t>
            </a:r>
            <a:r>
              <a:rPr kumimoji="0" lang="es-CO" altLang="es-CO" sz="1600" b="0" i="0" u="none" strike="noStrike" cap="none" normalizeH="0" baseline="0" dirty="0">
                <a:ln>
                  <a:noFill/>
                </a:ln>
                <a:solidFill>
                  <a:srgbClr val="444444"/>
                </a:solidFill>
                <a:effectLst/>
                <a:latin typeface="+mn-lt"/>
              </a:rPr>
              <a:t>.</a:t>
            </a:r>
            <a:r>
              <a:rPr kumimoji="0" lang="es-CO" altLang="es-CO" sz="1600" b="0" i="0" u="none" strike="noStrike" cap="none" normalizeH="0" baseline="0" dirty="0">
                <a:ln>
                  <a:noFill/>
                </a:ln>
                <a:solidFill>
                  <a:schemeClr val="tx1"/>
                </a:solidFill>
                <a:effectLst/>
                <a:latin typeface="+mn-lt"/>
              </a:rPr>
              <a:t> </a:t>
            </a:r>
          </a:p>
        </p:txBody>
      </p:sp>
    </p:spTree>
    <p:extLst>
      <p:ext uri="{BB962C8B-B14F-4D97-AF65-F5344CB8AC3E}">
        <p14:creationId xmlns:p14="http://schemas.microsoft.com/office/powerpoint/2010/main" val="7046118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Primary School Example Terminology">
            <a:extLst>
              <a:ext uri="{FF2B5EF4-FFF2-40B4-BE49-F238E27FC236}">
                <a16:creationId xmlns:a16="http://schemas.microsoft.com/office/drawing/2014/main" id="{FE7EEFB6-D471-4051-9D67-2719CC6665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708150"/>
            <a:ext cx="9144000" cy="3441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19630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rotWithShape="1">
          <a:blip r:embed="rId2"/>
          <a:srcRect l="1215" t="2581" r="1149" b="2160"/>
          <a:stretch/>
        </p:blipFill>
        <p:spPr>
          <a:xfrm>
            <a:off x="550416" y="692457"/>
            <a:ext cx="7776838" cy="5814875"/>
          </a:xfrm>
          <a:prstGeom prst="rect">
            <a:avLst/>
          </a:prstGeom>
        </p:spPr>
      </p:pic>
      <p:sp>
        <p:nvSpPr>
          <p:cNvPr id="3" name="Shape 100"/>
          <p:cNvSpPr txBox="1"/>
          <p:nvPr/>
        </p:nvSpPr>
        <p:spPr>
          <a:xfrm>
            <a:off x="60700" y="-18712"/>
            <a:ext cx="8266554" cy="52322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CO" sz="2800" b="1" i="0" u="none" strike="noStrike" cap="none" dirty="0">
                <a:solidFill>
                  <a:schemeClr val="dk1"/>
                </a:solidFill>
                <a:latin typeface="Calibri"/>
                <a:ea typeface="Calibri"/>
                <a:cs typeface="Calibri"/>
                <a:sym typeface="Calibri"/>
              </a:rPr>
              <a:t>CONSTRUCCIÓN DEL MODELO </a:t>
            </a:r>
            <a:r>
              <a:rPr lang="es-CO" sz="2800" b="1" i="0" u="none" strike="noStrike" cap="none" dirty="0">
                <a:solidFill>
                  <a:schemeClr val="dk1"/>
                </a:solidFill>
                <a:latin typeface="Calibri"/>
                <a:ea typeface="Calibri"/>
                <a:cs typeface="Calibri"/>
                <a:sym typeface="Wingdings" panose="05000000000000000000" pitchFamily="2" charset="2"/>
              </a:rPr>
              <a:t> Datos  Variables</a:t>
            </a:r>
            <a:endParaRPr sz="2800" b="1" i="0" u="none" strike="noStrike" cap="none" dirty="0">
              <a:solidFill>
                <a:schemeClr val="dk1"/>
              </a:solidFill>
              <a:latin typeface="Calibri"/>
              <a:ea typeface="Calibri"/>
              <a:cs typeface="Calibri"/>
              <a:sym typeface="Calibri"/>
            </a:endParaRPr>
          </a:p>
        </p:txBody>
      </p:sp>
      <p:cxnSp>
        <p:nvCxnSpPr>
          <p:cNvPr id="4" name="Shape 101"/>
          <p:cNvCxnSpPr/>
          <p:nvPr/>
        </p:nvCxnSpPr>
        <p:spPr>
          <a:xfrm>
            <a:off x="0" y="523220"/>
            <a:ext cx="2686903" cy="0"/>
          </a:xfrm>
          <a:prstGeom prst="straightConnector1">
            <a:avLst/>
          </a:prstGeom>
          <a:noFill/>
          <a:ln w="28575" cap="flat" cmpd="sng">
            <a:solidFill>
              <a:schemeClr val="dk1"/>
            </a:solidFill>
            <a:prstDash val="solid"/>
            <a:miter lim="800000"/>
            <a:headEnd type="none" w="sm" len="sm"/>
            <a:tailEnd type="none" w="sm" len="sm"/>
          </a:ln>
        </p:spPr>
      </p:cxnSp>
      <p:pic>
        <p:nvPicPr>
          <p:cNvPr id="5" name="Shape 102"/>
          <p:cNvPicPr preferRelativeResize="0"/>
          <p:nvPr/>
        </p:nvPicPr>
        <p:blipFill rotWithShape="1">
          <a:blip r:embed="rId3">
            <a:alphaModFix/>
          </a:blip>
          <a:srcRect b="17939"/>
          <a:stretch/>
        </p:blipFill>
        <p:spPr>
          <a:xfrm>
            <a:off x="7655847" y="90616"/>
            <a:ext cx="1488153" cy="593124"/>
          </a:xfrm>
          <a:prstGeom prst="rect">
            <a:avLst/>
          </a:prstGeom>
          <a:noFill/>
          <a:ln>
            <a:noFill/>
          </a:ln>
        </p:spPr>
      </p:pic>
    </p:spTree>
    <p:extLst>
      <p:ext uri="{BB962C8B-B14F-4D97-AF65-F5344CB8AC3E}">
        <p14:creationId xmlns:p14="http://schemas.microsoft.com/office/powerpoint/2010/main" val="33450701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229226" y="2513084"/>
            <a:ext cx="3662910" cy="2200464"/>
          </a:xfrm>
          <a:prstGeom prst="rect">
            <a:avLst/>
          </a:prstGeom>
        </p:spPr>
      </p:pic>
      <p:pic>
        <p:nvPicPr>
          <p:cNvPr id="3" name="Imagen 2"/>
          <p:cNvPicPr>
            <a:picLocks noChangeAspect="1"/>
          </p:cNvPicPr>
          <p:nvPr/>
        </p:nvPicPr>
        <p:blipFill>
          <a:blip r:embed="rId3"/>
          <a:stretch>
            <a:fillRect/>
          </a:stretch>
        </p:blipFill>
        <p:spPr>
          <a:xfrm>
            <a:off x="1144372" y="1634832"/>
            <a:ext cx="2436299" cy="356841"/>
          </a:xfrm>
          <a:prstGeom prst="rect">
            <a:avLst/>
          </a:prstGeom>
        </p:spPr>
      </p:pic>
      <p:pic>
        <p:nvPicPr>
          <p:cNvPr id="4" name="Imagen 3"/>
          <p:cNvPicPr>
            <a:picLocks noChangeAspect="1"/>
          </p:cNvPicPr>
          <p:nvPr/>
        </p:nvPicPr>
        <p:blipFill>
          <a:blip r:embed="rId4"/>
          <a:stretch>
            <a:fillRect/>
          </a:stretch>
        </p:blipFill>
        <p:spPr>
          <a:xfrm>
            <a:off x="3997263" y="2869394"/>
            <a:ext cx="5146737" cy="1167074"/>
          </a:xfrm>
          <a:prstGeom prst="rect">
            <a:avLst/>
          </a:prstGeom>
        </p:spPr>
      </p:pic>
      <p:sp>
        <p:nvSpPr>
          <p:cNvPr id="5" name="Shape 100"/>
          <p:cNvSpPr txBox="1"/>
          <p:nvPr/>
        </p:nvSpPr>
        <p:spPr>
          <a:xfrm>
            <a:off x="60700" y="-18712"/>
            <a:ext cx="8266554" cy="52322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CO" sz="2800" b="1" i="0" u="none" strike="noStrike" cap="none" dirty="0">
                <a:solidFill>
                  <a:schemeClr val="dk1"/>
                </a:solidFill>
                <a:latin typeface="Calibri"/>
                <a:ea typeface="Calibri"/>
                <a:cs typeface="Calibri"/>
                <a:sym typeface="Calibri"/>
              </a:rPr>
              <a:t>CONSTRUCCIÓN DEL MODELO </a:t>
            </a:r>
            <a:r>
              <a:rPr lang="es-CO" sz="2800" b="1" i="0" u="none" strike="noStrike" cap="none" dirty="0">
                <a:solidFill>
                  <a:schemeClr val="dk1"/>
                </a:solidFill>
                <a:latin typeface="Calibri"/>
                <a:ea typeface="Calibri"/>
                <a:cs typeface="Calibri"/>
                <a:sym typeface="Wingdings" panose="05000000000000000000" pitchFamily="2" charset="2"/>
              </a:rPr>
              <a:t>NUMÉRICO</a:t>
            </a:r>
            <a:endParaRPr sz="2800" b="1" i="0" u="none" strike="noStrike" cap="none" dirty="0">
              <a:solidFill>
                <a:schemeClr val="dk1"/>
              </a:solidFill>
              <a:latin typeface="Calibri"/>
              <a:ea typeface="Calibri"/>
              <a:cs typeface="Calibri"/>
              <a:sym typeface="Calibri"/>
            </a:endParaRPr>
          </a:p>
        </p:txBody>
      </p:sp>
      <p:cxnSp>
        <p:nvCxnSpPr>
          <p:cNvPr id="6" name="Shape 101"/>
          <p:cNvCxnSpPr/>
          <p:nvPr/>
        </p:nvCxnSpPr>
        <p:spPr>
          <a:xfrm>
            <a:off x="0" y="523220"/>
            <a:ext cx="2686903" cy="0"/>
          </a:xfrm>
          <a:prstGeom prst="straightConnector1">
            <a:avLst/>
          </a:prstGeom>
          <a:noFill/>
          <a:ln w="28575" cap="flat" cmpd="sng">
            <a:solidFill>
              <a:schemeClr val="dk1"/>
            </a:solidFill>
            <a:prstDash val="solid"/>
            <a:miter lim="800000"/>
            <a:headEnd type="none" w="sm" len="sm"/>
            <a:tailEnd type="none" w="sm" len="sm"/>
          </a:ln>
        </p:spPr>
      </p:cxnSp>
      <p:pic>
        <p:nvPicPr>
          <p:cNvPr id="7" name="Shape 102"/>
          <p:cNvPicPr preferRelativeResize="0"/>
          <p:nvPr/>
        </p:nvPicPr>
        <p:blipFill rotWithShape="1">
          <a:blip r:embed="rId5">
            <a:alphaModFix/>
          </a:blip>
          <a:srcRect b="17939"/>
          <a:stretch/>
        </p:blipFill>
        <p:spPr>
          <a:xfrm>
            <a:off x="7655847" y="90616"/>
            <a:ext cx="1488153" cy="593124"/>
          </a:xfrm>
          <a:prstGeom prst="rect">
            <a:avLst/>
          </a:prstGeom>
          <a:noFill/>
          <a:ln>
            <a:noFill/>
          </a:ln>
        </p:spPr>
      </p:pic>
      <p:sp>
        <p:nvSpPr>
          <p:cNvPr id="8" name="CuadroTexto 7"/>
          <p:cNvSpPr txBox="1"/>
          <p:nvPr/>
        </p:nvSpPr>
        <p:spPr>
          <a:xfrm>
            <a:off x="1144372" y="5477522"/>
            <a:ext cx="931665" cy="307777"/>
          </a:xfrm>
          <a:prstGeom prst="rect">
            <a:avLst/>
          </a:prstGeom>
          <a:noFill/>
        </p:spPr>
        <p:txBody>
          <a:bodyPr wrap="none" rtlCol="0">
            <a:spAutoFit/>
          </a:bodyPr>
          <a:lstStyle/>
          <a:p>
            <a:r>
              <a:rPr lang="es-CO" dirty="0"/>
              <a:t>Variables</a:t>
            </a:r>
          </a:p>
        </p:txBody>
      </p:sp>
      <p:sp>
        <p:nvSpPr>
          <p:cNvPr id="9" name="CuadroTexto 8"/>
          <p:cNvSpPr txBox="1"/>
          <p:nvPr/>
        </p:nvSpPr>
        <p:spPr>
          <a:xfrm>
            <a:off x="6507332" y="5477522"/>
            <a:ext cx="990977" cy="307777"/>
          </a:xfrm>
          <a:prstGeom prst="rect">
            <a:avLst/>
          </a:prstGeom>
          <a:noFill/>
        </p:spPr>
        <p:txBody>
          <a:bodyPr wrap="none" rtlCol="0">
            <a:spAutoFit/>
          </a:bodyPr>
          <a:lstStyle/>
          <a:p>
            <a:r>
              <a:rPr lang="es-CO" dirty="0"/>
              <a:t>Resultado</a:t>
            </a:r>
          </a:p>
        </p:txBody>
      </p:sp>
      <p:sp>
        <p:nvSpPr>
          <p:cNvPr id="10" name="Flecha izquierda, derecha y arriba 9"/>
          <p:cNvSpPr/>
          <p:nvPr/>
        </p:nvSpPr>
        <p:spPr>
          <a:xfrm rot="10800000">
            <a:off x="2454007" y="5484942"/>
            <a:ext cx="3675355" cy="600714"/>
          </a:xfrm>
          <a:prstGeom prst="leftRigh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1" name="CuadroTexto 10"/>
          <p:cNvSpPr txBox="1"/>
          <p:nvPr/>
        </p:nvSpPr>
        <p:spPr>
          <a:xfrm>
            <a:off x="3488419" y="6180191"/>
            <a:ext cx="1606530" cy="523220"/>
          </a:xfrm>
          <a:prstGeom prst="rect">
            <a:avLst/>
          </a:prstGeom>
          <a:noFill/>
        </p:spPr>
        <p:txBody>
          <a:bodyPr wrap="none" rtlCol="0">
            <a:spAutoFit/>
          </a:bodyPr>
          <a:lstStyle/>
          <a:p>
            <a:pPr algn="ctr"/>
            <a:r>
              <a:rPr lang="es-CO" dirty="0"/>
              <a:t>Entrenar</a:t>
            </a:r>
          </a:p>
          <a:p>
            <a:pPr algn="ctr"/>
            <a:r>
              <a:rPr lang="es-CO" i="1" dirty="0"/>
              <a:t>Machine </a:t>
            </a:r>
            <a:r>
              <a:rPr lang="es-CO" i="1" dirty="0" err="1"/>
              <a:t>Learning</a:t>
            </a:r>
            <a:endParaRPr lang="es-CO" i="1" dirty="0"/>
          </a:p>
        </p:txBody>
      </p:sp>
    </p:spTree>
    <p:extLst>
      <p:ext uri="{BB962C8B-B14F-4D97-AF65-F5344CB8AC3E}">
        <p14:creationId xmlns:p14="http://schemas.microsoft.com/office/powerpoint/2010/main" val="1832038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Shape 100"/>
          <p:cNvSpPr txBox="1"/>
          <p:nvPr/>
        </p:nvSpPr>
        <p:spPr>
          <a:xfrm>
            <a:off x="60700" y="-18712"/>
            <a:ext cx="3941457" cy="52322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CO" sz="2800" b="1" i="0" u="none" strike="noStrike" cap="none" dirty="0">
                <a:solidFill>
                  <a:schemeClr val="dk1"/>
                </a:solidFill>
                <a:latin typeface="Calibri"/>
                <a:ea typeface="Calibri"/>
                <a:cs typeface="Calibri"/>
                <a:sym typeface="Calibri"/>
              </a:rPr>
              <a:t>VARIABLES (</a:t>
            </a:r>
            <a:r>
              <a:rPr lang="es-CO" sz="2800" b="1" i="0" u="none" strike="noStrike" cap="none" dirty="0" err="1">
                <a:solidFill>
                  <a:schemeClr val="dk1"/>
                </a:solidFill>
                <a:latin typeface="Calibri"/>
                <a:ea typeface="Calibri"/>
                <a:cs typeface="Calibri"/>
                <a:sym typeface="Calibri"/>
              </a:rPr>
              <a:t>FEATURES</a:t>
            </a:r>
            <a:r>
              <a:rPr lang="es-CO" sz="2800" b="1" i="0" u="none" strike="noStrike" cap="none" dirty="0">
                <a:solidFill>
                  <a:schemeClr val="dk1"/>
                </a:solidFill>
                <a:latin typeface="Calibri"/>
                <a:ea typeface="Calibri"/>
                <a:cs typeface="Calibri"/>
                <a:sym typeface="Calibri"/>
              </a:rPr>
              <a:t>)</a:t>
            </a:r>
            <a:endParaRPr sz="2800" b="1" i="0" u="none" strike="noStrike" cap="none" dirty="0">
              <a:solidFill>
                <a:schemeClr val="dk1"/>
              </a:solidFill>
              <a:latin typeface="Calibri"/>
              <a:ea typeface="Calibri"/>
              <a:cs typeface="Calibri"/>
              <a:sym typeface="Calibri"/>
            </a:endParaRPr>
          </a:p>
        </p:txBody>
      </p:sp>
      <p:cxnSp>
        <p:nvCxnSpPr>
          <p:cNvPr id="101" name="Shape 101"/>
          <p:cNvCxnSpPr/>
          <p:nvPr/>
        </p:nvCxnSpPr>
        <p:spPr>
          <a:xfrm>
            <a:off x="0" y="523220"/>
            <a:ext cx="2686903" cy="0"/>
          </a:xfrm>
          <a:prstGeom prst="straightConnector1">
            <a:avLst/>
          </a:prstGeom>
          <a:noFill/>
          <a:ln w="28575" cap="flat" cmpd="sng">
            <a:solidFill>
              <a:schemeClr val="dk1"/>
            </a:solidFill>
            <a:prstDash val="solid"/>
            <a:miter lim="800000"/>
            <a:headEnd type="none" w="sm" len="sm"/>
            <a:tailEnd type="none" w="sm" len="sm"/>
          </a:ln>
        </p:spPr>
      </p:cxnSp>
      <p:pic>
        <p:nvPicPr>
          <p:cNvPr id="102" name="Shape 102"/>
          <p:cNvPicPr preferRelativeResize="0"/>
          <p:nvPr/>
        </p:nvPicPr>
        <p:blipFill rotWithShape="1">
          <a:blip r:embed="rId3">
            <a:alphaModFix/>
          </a:blip>
          <a:srcRect b="17939"/>
          <a:stretch/>
        </p:blipFill>
        <p:spPr>
          <a:xfrm>
            <a:off x="7655847" y="90616"/>
            <a:ext cx="1488153" cy="593124"/>
          </a:xfrm>
          <a:prstGeom prst="rect">
            <a:avLst/>
          </a:prstGeom>
          <a:noFill/>
          <a:ln>
            <a:noFill/>
          </a:ln>
        </p:spPr>
      </p:pic>
      <p:sp>
        <p:nvSpPr>
          <p:cNvPr id="103" name="Shape 103"/>
          <p:cNvSpPr txBox="1"/>
          <p:nvPr/>
        </p:nvSpPr>
        <p:spPr>
          <a:xfrm>
            <a:off x="60700" y="839216"/>
            <a:ext cx="8558784" cy="64633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CO" sz="1800" b="0" i="0" u="none" strike="noStrike" cap="none">
                <a:solidFill>
                  <a:schemeClr val="dk1"/>
                </a:solidFill>
                <a:latin typeface="Calibri"/>
                <a:ea typeface="Calibri"/>
                <a:cs typeface="Calibri"/>
                <a:sym typeface="Calibri"/>
              </a:rPr>
              <a:t>Propiedad, atributo, característica, aspecto o dimensión de un objeto, hecho o fenómeno que puede variar y cuya variación es medible.</a:t>
            </a:r>
            <a:endParaRPr sz="1800">
              <a:solidFill>
                <a:schemeClr val="dk1"/>
              </a:solidFill>
              <a:latin typeface="Calibri"/>
              <a:ea typeface="Calibri"/>
              <a:cs typeface="Calibri"/>
              <a:sym typeface="Calibri"/>
            </a:endParaRPr>
          </a:p>
        </p:txBody>
      </p:sp>
      <p:sp>
        <p:nvSpPr>
          <p:cNvPr id="104" name="Shape 104"/>
          <p:cNvSpPr txBox="1"/>
          <p:nvPr/>
        </p:nvSpPr>
        <p:spPr>
          <a:xfrm>
            <a:off x="60700" y="2450592"/>
            <a:ext cx="9143998" cy="203132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CO" sz="1800" b="1">
                <a:solidFill>
                  <a:schemeClr val="dk1"/>
                </a:solidFill>
                <a:latin typeface="Calibri"/>
                <a:ea typeface="Calibri"/>
                <a:cs typeface="Calibri"/>
                <a:sym typeface="Calibri"/>
              </a:rPr>
              <a:t>Ser observable</a:t>
            </a:r>
            <a:r>
              <a:rPr lang="es-CO" sz="1800">
                <a:solidFill>
                  <a:schemeClr val="dk1"/>
                </a:solidFill>
                <a:latin typeface="Calibri"/>
                <a:ea typeface="Calibri"/>
                <a:cs typeface="Calibri"/>
                <a:sym typeface="Calibri"/>
              </a:rPr>
              <a:t>		Su información debe ser concreta y evidente en la realidad.</a:t>
            </a:r>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s-CO" sz="1800" b="1">
                <a:solidFill>
                  <a:schemeClr val="dk1"/>
                </a:solidFill>
                <a:latin typeface="Calibri"/>
                <a:ea typeface="Calibri"/>
                <a:cs typeface="Calibri"/>
                <a:sym typeface="Calibri"/>
              </a:rPr>
              <a:t>Ser cambiante	</a:t>
            </a:r>
            <a:r>
              <a:rPr lang="es-CO" sz="1800">
                <a:solidFill>
                  <a:schemeClr val="dk1"/>
                </a:solidFill>
                <a:latin typeface="Calibri"/>
                <a:ea typeface="Calibri"/>
                <a:cs typeface="Calibri"/>
                <a:sym typeface="Calibri"/>
              </a:rPr>
              <a:t>	Puede adquirir diferentes categorías y valores</a:t>
            </a:r>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s-CO" sz="1800" b="1">
                <a:solidFill>
                  <a:schemeClr val="dk1"/>
                </a:solidFill>
                <a:latin typeface="Calibri"/>
                <a:ea typeface="Calibri"/>
                <a:cs typeface="Calibri"/>
                <a:sym typeface="Calibri"/>
              </a:rPr>
              <a:t>Ser medible</a:t>
            </a:r>
            <a:r>
              <a:rPr lang="es-CO" sz="1800">
                <a:solidFill>
                  <a:schemeClr val="dk1"/>
                </a:solidFill>
                <a:latin typeface="Calibri"/>
                <a:ea typeface="Calibri"/>
                <a:cs typeface="Calibri"/>
                <a:sym typeface="Calibri"/>
              </a:rPr>
              <a:t>		puede ser cuantificable</a:t>
            </a:r>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s-CO" sz="1800" b="1">
                <a:solidFill>
                  <a:schemeClr val="dk1"/>
                </a:solidFill>
                <a:latin typeface="Calibri"/>
                <a:ea typeface="Calibri"/>
                <a:cs typeface="Calibri"/>
                <a:sym typeface="Calibri"/>
              </a:rPr>
              <a:t>Tener referencia conceptual</a:t>
            </a:r>
            <a:r>
              <a:rPr lang="es-CO" sz="1800">
                <a:solidFill>
                  <a:schemeClr val="dk1"/>
                </a:solidFill>
                <a:latin typeface="Calibri"/>
                <a:ea typeface="Calibri"/>
                <a:cs typeface="Calibri"/>
                <a:sym typeface="Calibri"/>
              </a:rPr>
              <a:t>	Deben emanar de un previo conocimiento teórico de la realidad </a:t>
            </a:r>
            <a:endParaRPr sz="18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96625655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cdn-images-1.medium.com/max/1600/1*PQ94BXT5tQbigm0UN4-WLg.png">
            <a:extLst>
              <a:ext uri="{FF2B5EF4-FFF2-40B4-BE49-F238E27FC236}">
                <a16:creationId xmlns:a16="http://schemas.microsoft.com/office/drawing/2014/main" id="{D666A4CE-D498-4C8E-89B9-C8427A02157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61609" y="1676623"/>
            <a:ext cx="5922607" cy="3896823"/>
          </a:xfrm>
          <a:prstGeom prst="rect">
            <a:avLst/>
          </a:prstGeom>
          <a:noFill/>
          <a:extLst>
            <a:ext uri="{909E8E84-426E-40DD-AFC4-6F175D3DCCD1}">
              <a14:hiddenFill xmlns:a14="http://schemas.microsoft.com/office/drawing/2010/main">
                <a:solidFill>
                  <a:srgbClr val="FFFFFF"/>
                </a:solidFill>
              </a14:hiddenFill>
            </a:ext>
          </a:extLst>
        </p:spPr>
      </p:pic>
      <p:sp>
        <p:nvSpPr>
          <p:cNvPr id="3" name="Shape 133">
            <a:extLst>
              <a:ext uri="{FF2B5EF4-FFF2-40B4-BE49-F238E27FC236}">
                <a16:creationId xmlns:a16="http://schemas.microsoft.com/office/drawing/2014/main" id="{C44695B1-3E63-43F5-8640-300A16F7CBB0}"/>
              </a:ext>
            </a:extLst>
          </p:cNvPr>
          <p:cNvSpPr txBox="1"/>
          <p:nvPr/>
        </p:nvSpPr>
        <p:spPr>
          <a:xfrm>
            <a:off x="60700" y="-18712"/>
            <a:ext cx="3077894" cy="52322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CO" sz="2800" b="1">
                <a:solidFill>
                  <a:schemeClr val="dk1"/>
                </a:solidFill>
                <a:latin typeface="Calibri"/>
                <a:ea typeface="Calibri"/>
                <a:cs typeface="Calibri"/>
                <a:sym typeface="Calibri"/>
              </a:rPr>
              <a:t>TIPO DE VARIABLES</a:t>
            </a:r>
            <a:endParaRPr sz="2800" b="1">
              <a:solidFill>
                <a:schemeClr val="dk1"/>
              </a:solidFill>
              <a:latin typeface="Calibri"/>
              <a:ea typeface="Calibri"/>
              <a:cs typeface="Calibri"/>
              <a:sym typeface="Calibri"/>
            </a:endParaRPr>
          </a:p>
        </p:txBody>
      </p:sp>
      <p:cxnSp>
        <p:nvCxnSpPr>
          <p:cNvPr id="4" name="Shape 134">
            <a:extLst>
              <a:ext uri="{FF2B5EF4-FFF2-40B4-BE49-F238E27FC236}">
                <a16:creationId xmlns:a16="http://schemas.microsoft.com/office/drawing/2014/main" id="{908A5D02-EE7D-4457-B9C2-34E5D26012BD}"/>
              </a:ext>
            </a:extLst>
          </p:cNvPr>
          <p:cNvCxnSpPr/>
          <p:nvPr/>
        </p:nvCxnSpPr>
        <p:spPr>
          <a:xfrm>
            <a:off x="0" y="523220"/>
            <a:ext cx="2686903" cy="0"/>
          </a:xfrm>
          <a:prstGeom prst="straightConnector1">
            <a:avLst/>
          </a:prstGeom>
          <a:noFill/>
          <a:ln w="28575" cap="flat" cmpd="sng">
            <a:solidFill>
              <a:schemeClr val="dk1"/>
            </a:solidFill>
            <a:prstDash val="solid"/>
            <a:miter lim="800000"/>
            <a:headEnd type="none" w="sm" len="sm"/>
            <a:tailEnd type="none" w="sm" len="sm"/>
          </a:ln>
        </p:spPr>
      </p:cxnSp>
      <p:pic>
        <p:nvPicPr>
          <p:cNvPr id="5" name="Shape 135">
            <a:extLst>
              <a:ext uri="{FF2B5EF4-FFF2-40B4-BE49-F238E27FC236}">
                <a16:creationId xmlns:a16="http://schemas.microsoft.com/office/drawing/2014/main" id="{E8BB1D39-DC9E-4476-B29E-DB82DA581735}"/>
              </a:ext>
            </a:extLst>
          </p:cNvPr>
          <p:cNvPicPr preferRelativeResize="0"/>
          <p:nvPr/>
        </p:nvPicPr>
        <p:blipFill rotWithShape="1">
          <a:blip r:embed="rId3">
            <a:alphaModFix/>
          </a:blip>
          <a:srcRect b="17939"/>
          <a:stretch/>
        </p:blipFill>
        <p:spPr>
          <a:xfrm>
            <a:off x="7655847" y="90616"/>
            <a:ext cx="1488153" cy="593124"/>
          </a:xfrm>
          <a:prstGeom prst="rect">
            <a:avLst/>
          </a:prstGeom>
          <a:noFill/>
          <a:ln>
            <a:noFill/>
          </a:ln>
        </p:spPr>
      </p:pic>
      <p:sp>
        <p:nvSpPr>
          <p:cNvPr id="6" name="Rectangle 5">
            <a:extLst>
              <a:ext uri="{FF2B5EF4-FFF2-40B4-BE49-F238E27FC236}">
                <a16:creationId xmlns:a16="http://schemas.microsoft.com/office/drawing/2014/main" id="{EB1ED702-B11A-46D7-910E-3C7C334BAC79}"/>
              </a:ext>
            </a:extLst>
          </p:cNvPr>
          <p:cNvSpPr/>
          <p:nvPr/>
        </p:nvSpPr>
        <p:spPr>
          <a:xfrm>
            <a:off x="212034" y="687288"/>
            <a:ext cx="8772939" cy="646331"/>
          </a:xfrm>
          <a:prstGeom prst="rect">
            <a:avLst/>
          </a:prstGeom>
        </p:spPr>
        <p:txBody>
          <a:bodyPr wrap="square">
            <a:spAutoFit/>
          </a:bodyPr>
          <a:lstStyle/>
          <a:p>
            <a:pPr lvl="0" algn="just"/>
            <a:r>
              <a:rPr lang="es-ES" sz="1800" b="1" dirty="0">
                <a:solidFill>
                  <a:schemeClr val="dk1"/>
                </a:solidFill>
                <a:latin typeface="Calibri"/>
                <a:ea typeface="Calibri"/>
                <a:cs typeface="Calibri"/>
                <a:sym typeface="Calibri"/>
              </a:rPr>
              <a:t>Variables categóricas</a:t>
            </a:r>
            <a:r>
              <a:rPr lang="es-ES" sz="1800" dirty="0">
                <a:solidFill>
                  <a:schemeClr val="dk1"/>
                </a:solidFill>
                <a:latin typeface="Calibri"/>
                <a:ea typeface="Calibri"/>
                <a:cs typeface="Calibri"/>
                <a:sym typeface="Calibri"/>
              </a:rPr>
              <a:t>: Expresan una cualidad, característica o atributo que solo se pueden clasificar o categorizar mediante el conteo. Se establecen en rango o categorías.</a:t>
            </a:r>
            <a:endParaRPr lang="es-ES" sz="1800" dirty="0"/>
          </a:p>
        </p:txBody>
      </p:sp>
      <p:sp>
        <p:nvSpPr>
          <p:cNvPr id="7" name="Rectangle 1">
            <a:extLst>
              <a:ext uri="{FF2B5EF4-FFF2-40B4-BE49-F238E27FC236}">
                <a16:creationId xmlns:a16="http://schemas.microsoft.com/office/drawing/2014/main" id="{22591E0D-1F2D-4CDF-A329-A21EF451181C}"/>
              </a:ext>
            </a:extLst>
          </p:cNvPr>
          <p:cNvSpPr>
            <a:spLocks noChangeArrowheads="1"/>
          </p:cNvSpPr>
          <p:nvPr/>
        </p:nvSpPr>
        <p:spPr bwMode="auto">
          <a:xfrm>
            <a:off x="291548" y="5573446"/>
            <a:ext cx="8262730" cy="11945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57132" tIns="17457" rIns="91440" bIns="68241"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333333"/>
                </a:solidFill>
                <a:effectLst/>
                <a:latin typeface="Calibri" panose="020F0502020204030204" pitchFamily="34" charset="0"/>
                <a:cs typeface="Calibri" panose="020F0502020204030204" pitchFamily="34" charset="0"/>
              </a:rPr>
              <a:t>Variable </a:t>
            </a:r>
            <a:r>
              <a:rPr kumimoji="0" lang="en-US" altLang="en-US" sz="1800" b="1" i="0" u="none" strike="noStrike" cap="none" normalizeH="0" baseline="0" dirty="0" err="1">
                <a:ln>
                  <a:noFill/>
                </a:ln>
                <a:solidFill>
                  <a:srgbClr val="333333"/>
                </a:solidFill>
                <a:effectLst/>
                <a:latin typeface="Calibri" panose="020F0502020204030204" pitchFamily="34" charset="0"/>
                <a:cs typeface="Calibri" panose="020F0502020204030204" pitchFamily="34" charset="0"/>
              </a:rPr>
              <a:t>categórica</a:t>
            </a:r>
            <a:endParaRPr kumimoji="0" lang="en-US" altLang="en-US" sz="1800" b="1" i="0" u="none" strike="noStrike" cap="none" normalizeH="0" baseline="0" dirty="0">
              <a:ln>
                <a:noFill/>
              </a:ln>
              <a:solidFill>
                <a:srgbClr val="333333"/>
              </a:solidFill>
              <a:effectLst/>
              <a:latin typeface="Calibri" panose="020F0502020204030204" pitchFamily="34" charset="0"/>
              <a:cs typeface="Calibri" panose="020F0502020204030204" pitchFamily="34" charset="0"/>
            </a:endParaRPr>
          </a:p>
          <a:p>
            <a:pPr marL="457200" marR="0" lvl="1" indent="-45720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333333"/>
                </a:solidFill>
                <a:effectLst/>
                <a:latin typeface="Calibri" panose="020F0502020204030204" pitchFamily="34" charset="0"/>
                <a:cs typeface="Calibri" panose="020F0502020204030204" pitchFamily="34" charset="0"/>
              </a:rPr>
              <a:t>Las variables </a:t>
            </a:r>
            <a:r>
              <a:rPr kumimoji="0" lang="en-US" altLang="en-US" sz="1800" b="0" i="0" u="none" strike="noStrike" cap="none" normalizeH="0" baseline="0" dirty="0" err="1">
                <a:ln>
                  <a:noFill/>
                </a:ln>
                <a:solidFill>
                  <a:srgbClr val="333333"/>
                </a:solidFill>
                <a:effectLst/>
                <a:latin typeface="Calibri" panose="020F0502020204030204" pitchFamily="34" charset="0"/>
                <a:cs typeface="Calibri" panose="020F0502020204030204" pitchFamily="34" charset="0"/>
              </a:rPr>
              <a:t>categóricas</a:t>
            </a:r>
            <a:r>
              <a:rPr kumimoji="0" lang="en-US" altLang="en-US" sz="1800" b="0" i="0" u="none" strike="noStrike" cap="none" normalizeH="0" baseline="0" dirty="0">
                <a:ln>
                  <a:noFill/>
                </a:ln>
                <a:solidFill>
                  <a:srgbClr val="333333"/>
                </a:solidFill>
                <a:effectLst/>
                <a:latin typeface="Calibri" panose="020F0502020204030204" pitchFamily="34" charset="0"/>
                <a:cs typeface="Calibri" panose="020F0502020204030204" pitchFamily="34" charset="0"/>
              </a:rPr>
              <a:t> </a:t>
            </a:r>
            <a:r>
              <a:rPr kumimoji="0" lang="en-US" altLang="en-US" sz="1800" b="0" i="0" u="none" strike="noStrike" cap="none" normalizeH="0" baseline="0" dirty="0" err="1">
                <a:ln>
                  <a:noFill/>
                </a:ln>
                <a:solidFill>
                  <a:srgbClr val="333333"/>
                </a:solidFill>
                <a:effectLst/>
                <a:latin typeface="Calibri" panose="020F0502020204030204" pitchFamily="34" charset="0"/>
                <a:cs typeface="Calibri" panose="020F0502020204030204" pitchFamily="34" charset="0"/>
              </a:rPr>
              <a:t>contienen</a:t>
            </a:r>
            <a:r>
              <a:rPr kumimoji="0" lang="en-US" altLang="en-US" sz="1800" b="0" i="0" u="none" strike="noStrike" cap="none" normalizeH="0" baseline="0" dirty="0">
                <a:ln>
                  <a:noFill/>
                </a:ln>
                <a:solidFill>
                  <a:srgbClr val="333333"/>
                </a:solidFill>
                <a:effectLst/>
                <a:latin typeface="Calibri" panose="020F0502020204030204" pitchFamily="34" charset="0"/>
                <a:cs typeface="Calibri" panose="020F0502020204030204" pitchFamily="34" charset="0"/>
              </a:rPr>
              <a:t> un </a:t>
            </a:r>
            <a:r>
              <a:rPr kumimoji="0" lang="en-US" altLang="en-US" sz="1800" b="0" i="0" u="none" strike="noStrike" cap="none" normalizeH="0" baseline="0" dirty="0" err="1">
                <a:ln>
                  <a:noFill/>
                </a:ln>
                <a:solidFill>
                  <a:srgbClr val="333333"/>
                </a:solidFill>
                <a:effectLst/>
                <a:latin typeface="Calibri" panose="020F0502020204030204" pitchFamily="34" charset="0"/>
                <a:cs typeface="Calibri" panose="020F0502020204030204" pitchFamily="34" charset="0"/>
              </a:rPr>
              <a:t>número</a:t>
            </a:r>
            <a:r>
              <a:rPr kumimoji="0" lang="en-US" altLang="en-US" sz="1800" b="0" i="0" u="none" strike="noStrike" cap="none" normalizeH="0" baseline="0" dirty="0">
                <a:ln>
                  <a:noFill/>
                </a:ln>
                <a:solidFill>
                  <a:srgbClr val="333333"/>
                </a:solidFill>
                <a:effectLst/>
                <a:latin typeface="Calibri" panose="020F0502020204030204" pitchFamily="34" charset="0"/>
                <a:cs typeface="Calibri" panose="020F0502020204030204" pitchFamily="34" charset="0"/>
              </a:rPr>
              <a:t> </a:t>
            </a:r>
            <a:r>
              <a:rPr kumimoji="0" lang="en-US" altLang="en-US" sz="1800" b="0" i="0" u="none" strike="noStrike" cap="none" normalizeH="0" baseline="0" dirty="0" err="1">
                <a:ln>
                  <a:noFill/>
                </a:ln>
                <a:solidFill>
                  <a:srgbClr val="333333"/>
                </a:solidFill>
                <a:effectLst/>
                <a:latin typeface="Calibri" panose="020F0502020204030204" pitchFamily="34" charset="0"/>
                <a:cs typeface="Calibri" panose="020F0502020204030204" pitchFamily="34" charset="0"/>
              </a:rPr>
              <a:t>finito</a:t>
            </a:r>
            <a:r>
              <a:rPr kumimoji="0" lang="en-US" altLang="en-US" sz="1800" b="0" i="0" u="none" strike="noStrike" cap="none" normalizeH="0" baseline="0" dirty="0">
                <a:ln>
                  <a:noFill/>
                </a:ln>
                <a:solidFill>
                  <a:srgbClr val="333333"/>
                </a:solidFill>
                <a:effectLst/>
                <a:latin typeface="Calibri" panose="020F0502020204030204" pitchFamily="34" charset="0"/>
                <a:cs typeface="Calibri" panose="020F0502020204030204" pitchFamily="34" charset="0"/>
              </a:rPr>
              <a:t> de </a:t>
            </a:r>
            <a:r>
              <a:rPr kumimoji="0" lang="en-US" altLang="en-US" sz="1800" b="0" i="0" u="none" strike="noStrike" cap="none" normalizeH="0" baseline="0" dirty="0" err="1">
                <a:ln>
                  <a:noFill/>
                </a:ln>
                <a:solidFill>
                  <a:srgbClr val="333333"/>
                </a:solidFill>
                <a:effectLst/>
                <a:latin typeface="Calibri" panose="020F0502020204030204" pitchFamily="34" charset="0"/>
                <a:cs typeface="Calibri" panose="020F0502020204030204" pitchFamily="34" charset="0"/>
              </a:rPr>
              <a:t>categorías</a:t>
            </a:r>
            <a:r>
              <a:rPr kumimoji="0" lang="en-US" altLang="en-US" sz="1800" b="0" i="0" u="none" strike="noStrike" cap="none" normalizeH="0" baseline="0" dirty="0">
                <a:ln>
                  <a:noFill/>
                </a:ln>
                <a:solidFill>
                  <a:srgbClr val="333333"/>
                </a:solidFill>
                <a:effectLst/>
                <a:latin typeface="Calibri" panose="020F0502020204030204" pitchFamily="34" charset="0"/>
                <a:cs typeface="Calibri" panose="020F0502020204030204" pitchFamily="34" charset="0"/>
              </a:rPr>
              <a:t> o </a:t>
            </a:r>
            <a:r>
              <a:rPr kumimoji="0" lang="en-US" altLang="en-US" sz="1800" b="0" i="0" u="none" strike="noStrike" cap="none" normalizeH="0" baseline="0" dirty="0" err="1">
                <a:ln>
                  <a:noFill/>
                </a:ln>
                <a:solidFill>
                  <a:srgbClr val="333333"/>
                </a:solidFill>
                <a:effectLst/>
                <a:latin typeface="Calibri" panose="020F0502020204030204" pitchFamily="34" charset="0"/>
                <a:cs typeface="Calibri" panose="020F0502020204030204" pitchFamily="34" charset="0"/>
              </a:rPr>
              <a:t>grupos</a:t>
            </a:r>
            <a:r>
              <a:rPr kumimoji="0" lang="en-US" altLang="en-US" sz="1800" b="0" i="0" u="none" strike="noStrike" cap="none" normalizeH="0" baseline="0" dirty="0">
                <a:ln>
                  <a:noFill/>
                </a:ln>
                <a:solidFill>
                  <a:srgbClr val="333333"/>
                </a:solidFill>
                <a:effectLst/>
                <a:latin typeface="Calibri" panose="020F0502020204030204" pitchFamily="34" charset="0"/>
                <a:cs typeface="Calibri" panose="020F0502020204030204" pitchFamily="34" charset="0"/>
              </a:rPr>
              <a:t> </a:t>
            </a:r>
            <a:r>
              <a:rPr kumimoji="0" lang="en-US" altLang="en-US" sz="1800" b="0" i="0" u="none" strike="noStrike" cap="none" normalizeH="0" baseline="0" dirty="0" err="1">
                <a:ln>
                  <a:noFill/>
                </a:ln>
                <a:solidFill>
                  <a:srgbClr val="333333"/>
                </a:solidFill>
                <a:effectLst/>
                <a:latin typeface="Calibri" panose="020F0502020204030204" pitchFamily="34" charset="0"/>
                <a:cs typeface="Calibri" panose="020F0502020204030204" pitchFamily="34" charset="0"/>
              </a:rPr>
              <a:t>distintos</a:t>
            </a:r>
            <a:r>
              <a:rPr kumimoji="0" lang="en-US" altLang="en-US" sz="1800" b="0" i="0" u="none" strike="noStrike" cap="none" normalizeH="0" baseline="0" dirty="0">
                <a:ln>
                  <a:noFill/>
                </a:ln>
                <a:solidFill>
                  <a:srgbClr val="333333"/>
                </a:solidFill>
                <a:effectLst/>
                <a:latin typeface="Calibri" panose="020F0502020204030204" pitchFamily="34" charset="0"/>
                <a:cs typeface="Calibri" panose="020F050202020403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4970120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43237" y="279151"/>
            <a:ext cx="3794432" cy="1325563"/>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t>Kinds of </a:t>
            </a:r>
            <a:endParaRPr lang="en-US" dirty="0"/>
          </a:p>
        </p:txBody>
      </p:sp>
      <p:sp>
        <p:nvSpPr>
          <p:cNvPr id="3" name="Rounded Rectangle 3"/>
          <p:cNvSpPr/>
          <p:nvPr/>
        </p:nvSpPr>
        <p:spPr>
          <a:xfrm>
            <a:off x="679346" y="2040421"/>
            <a:ext cx="2531165" cy="887896"/>
          </a:xfrm>
          <a:prstGeom prst="round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a:t>Quantitative Data</a:t>
            </a:r>
          </a:p>
        </p:txBody>
      </p:sp>
      <p:sp>
        <p:nvSpPr>
          <p:cNvPr id="4" name="Rounded Rectangle 4"/>
          <p:cNvSpPr/>
          <p:nvPr/>
        </p:nvSpPr>
        <p:spPr>
          <a:xfrm>
            <a:off x="5277699" y="1814391"/>
            <a:ext cx="2531165" cy="887896"/>
          </a:xfrm>
          <a:prstGeom prst="round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a:t>Categorical Data</a:t>
            </a:r>
          </a:p>
        </p:txBody>
      </p:sp>
      <p:sp>
        <p:nvSpPr>
          <p:cNvPr id="5" name="Rounded Rectangle 5"/>
          <p:cNvSpPr/>
          <p:nvPr/>
        </p:nvSpPr>
        <p:spPr>
          <a:xfrm>
            <a:off x="3786830" y="3218664"/>
            <a:ext cx="1490869" cy="887896"/>
          </a:xfrm>
          <a:prstGeom prst="round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a:t>Ordinal</a:t>
            </a:r>
          </a:p>
        </p:txBody>
      </p:sp>
      <p:sp>
        <p:nvSpPr>
          <p:cNvPr id="6" name="Rounded Rectangle 6"/>
          <p:cNvSpPr/>
          <p:nvPr/>
        </p:nvSpPr>
        <p:spPr>
          <a:xfrm>
            <a:off x="7544588" y="3217909"/>
            <a:ext cx="1490869" cy="887896"/>
          </a:xfrm>
          <a:prstGeom prst="round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a:t>Nominal</a:t>
            </a:r>
          </a:p>
        </p:txBody>
      </p:sp>
      <p:sp>
        <p:nvSpPr>
          <p:cNvPr id="7" name="Rounded Rectangle 9"/>
          <p:cNvSpPr/>
          <p:nvPr/>
        </p:nvSpPr>
        <p:spPr>
          <a:xfrm>
            <a:off x="2660394" y="480267"/>
            <a:ext cx="1924859" cy="887896"/>
          </a:xfrm>
          <a:prstGeom prst="round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4400" dirty="0"/>
              <a:t>Data</a:t>
            </a:r>
          </a:p>
        </p:txBody>
      </p:sp>
      <p:sp>
        <p:nvSpPr>
          <p:cNvPr id="8" name="TextBox 10"/>
          <p:cNvSpPr txBox="1"/>
          <p:nvPr/>
        </p:nvSpPr>
        <p:spPr>
          <a:xfrm>
            <a:off x="272258" y="4006207"/>
            <a:ext cx="2068195" cy="1938992"/>
          </a:xfrm>
          <a:prstGeom prst="rect">
            <a:avLst/>
          </a:prstGeom>
        </p:spPr>
        <p:txBody>
          <a:bodyPr wrap="none" rtlCol="0">
            <a:spAutoFit/>
          </a:bodyPr>
          <a:lstStyle/>
          <a:p>
            <a:r>
              <a:rPr lang="en-US" sz="2000" b="1" dirty="0"/>
              <a:t>Examples:</a:t>
            </a:r>
          </a:p>
          <a:p>
            <a:pPr marL="285750" indent="-285750">
              <a:buFont typeface="Arial" charset="0"/>
              <a:buChar char="•"/>
            </a:pPr>
            <a:r>
              <a:rPr lang="en-US" sz="2000" dirty="0"/>
              <a:t>Price</a:t>
            </a:r>
          </a:p>
          <a:p>
            <a:pPr marL="285750" indent="-285750">
              <a:buFont typeface="Arial" charset="0"/>
              <a:buChar char="•"/>
            </a:pPr>
            <a:r>
              <a:rPr lang="en-US" sz="2000" dirty="0"/>
              <a:t>Quantity</a:t>
            </a:r>
          </a:p>
          <a:p>
            <a:pPr marL="285750" indent="-285750">
              <a:buFont typeface="Arial" charset="0"/>
              <a:buChar char="•"/>
            </a:pPr>
            <a:r>
              <a:rPr lang="en-US" sz="2000" dirty="0"/>
              <a:t>Temperature</a:t>
            </a:r>
          </a:p>
          <a:p>
            <a:pPr marL="285750" indent="-285750">
              <a:buFont typeface="Arial" charset="0"/>
              <a:buChar char="•"/>
            </a:pPr>
            <a:r>
              <a:rPr lang="en-US" sz="2000" dirty="0"/>
              <a:t>Date</a:t>
            </a:r>
          </a:p>
          <a:p>
            <a:pPr marL="285750" indent="-285750">
              <a:buFont typeface="Arial" charset="0"/>
              <a:buChar char="•"/>
            </a:pPr>
            <a:r>
              <a:rPr lang="mr-IN" sz="2000" dirty="0"/>
              <a:t>…</a:t>
            </a:r>
            <a:endParaRPr lang="en-US" sz="2000" dirty="0"/>
          </a:p>
        </p:txBody>
      </p:sp>
      <p:sp>
        <p:nvSpPr>
          <p:cNvPr id="9" name="TextBox 12"/>
          <p:cNvSpPr txBox="1"/>
          <p:nvPr/>
        </p:nvSpPr>
        <p:spPr>
          <a:xfrm>
            <a:off x="0" y="3095072"/>
            <a:ext cx="3889859" cy="707886"/>
          </a:xfrm>
          <a:prstGeom prst="rect">
            <a:avLst/>
          </a:prstGeom>
        </p:spPr>
        <p:txBody>
          <a:bodyPr wrap="square" rtlCol="0">
            <a:spAutoFit/>
          </a:bodyPr>
          <a:lstStyle/>
          <a:p>
            <a:pPr algn="ctr"/>
            <a:r>
              <a:rPr lang="en-US" sz="2000" dirty="0"/>
              <a:t>Numbers with meaning ratios or intervals.</a:t>
            </a:r>
          </a:p>
        </p:txBody>
      </p:sp>
      <p:sp>
        <p:nvSpPr>
          <p:cNvPr id="10" name="TextBox 13"/>
          <p:cNvSpPr txBox="1"/>
          <p:nvPr/>
        </p:nvSpPr>
        <p:spPr>
          <a:xfrm>
            <a:off x="3069197" y="5319963"/>
            <a:ext cx="2811988" cy="1323439"/>
          </a:xfrm>
          <a:prstGeom prst="rect">
            <a:avLst/>
          </a:prstGeom>
        </p:spPr>
        <p:txBody>
          <a:bodyPr wrap="none" rtlCol="0">
            <a:spAutoFit/>
          </a:bodyPr>
          <a:lstStyle/>
          <a:p>
            <a:r>
              <a:rPr lang="en-US" sz="2000" b="1" dirty="0"/>
              <a:t>Examples:</a:t>
            </a:r>
          </a:p>
          <a:p>
            <a:pPr marL="285750" indent="-285750">
              <a:buFont typeface="Arial" charset="0"/>
              <a:buChar char="•"/>
            </a:pPr>
            <a:r>
              <a:rPr lang="en-US" sz="2000" dirty="0"/>
              <a:t>Preferences</a:t>
            </a:r>
          </a:p>
          <a:p>
            <a:pPr marL="285750" indent="-285750">
              <a:buFont typeface="Arial" charset="0"/>
              <a:buChar char="•"/>
            </a:pPr>
            <a:r>
              <a:rPr lang="en-US" sz="2000" dirty="0"/>
              <a:t>Level of education</a:t>
            </a:r>
          </a:p>
          <a:p>
            <a:pPr marL="285750" indent="-285750">
              <a:buFont typeface="Arial" charset="0"/>
              <a:buChar char="•"/>
            </a:pPr>
            <a:r>
              <a:rPr lang="mr-IN" sz="2000" dirty="0"/>
              <a:t>…</a:t>
            </a:r>
            <a:endParaRPr lang="en-US" sz="2000" dirty="0"/>
          </a:p>
        </p:txBody>
      </p:sp>
      <p:sp>
        <p:nvSpPr>
          <p:cNvPr id="11" name="TextBox 14"/>
          <p:cNvSpPr txBox="1"/>
          <p:nvPr/>
        </p:nvSpPr>
        <p:spPr>
          <a:xfrm>
            <a:off x="6697633" y="5319774"/>
            <a:ext cx="2638864" cy="1631216"/>
          </a:xfrm>
          <a:prstGeom prst="rect">
            <a:avLst/>
          </a:prstGeom>
        </p:spPr>
        <p:txBody>
          <a:bodyPr wrap="none" rtlCol="0">
            <a:spAutoFit/>
          </a:bodyPr>
          <a:lstStyle/>
          <a:p>
            <a:r>
              <a:rPr lang="en-US" sz="2000" b="1" dirty="0"/>
              <a:t>Examples:</a:t>
            </a:r>
          </a:p>
          <a:p>
            <a:pPr marL="285750" indent="-285750">
              <a:buFont typeface="Arial" charset="0"/>
              <a:buChar char="•"/>
            </a:pPr>
            <a:r>
              <a:rPr lang="en-US" sz="2000" dirty="0"/>
              <a:t>Political Affiliation</a:t>
            </a:r>
          </a:p>
          <a:p>
            <a:pPr marL="285750" indent="-285750">
              <a:buFont typeface="Arial" charset="0"/>
              <a:buChar char="•"/>
            </a:pPr>
            <a:r>
              <a:rPr lang="en-US" sz="2000" dirty="0" err="1"/>
              <a:t>CalD</a:t>
            </a:r>
            <a:r>
              <a:rPr lang="en-US" sz="2000" dirty="0"/>
              <a:t> number</a:t>
            </a:r>
          </a:p>
          <a:p>
            <a:pPr marL="285750" indent="-285750">
              <a:buFont typeface="Arial" charset="0"/>
              <a:buChar char="•"/>
            </a:pPr>
            <a:r>
              <a:rPr lang="mr-IN" sz="2000" dirty="0"/>
              <a:t>…</a:t>
            </a:r>
            <a:endParaRPr lang="en-US" sz="2000" dirty="0"/>
          </a:p>
          <a:p>
            <a:pPr marL="285750" indent="-285750">
              <a:buFont typeface="Arial" charset="0"/>
              <a:buChar char="•"/>
            </a:pPr>
            <a:endParaRPr lang="en-US" sz="2000" dirty="0"/>
          </a:p>
        </p:txBody>
      </p:sp>
      <p:sp>
        <p:nvSpPr>
          <p:cNvPr id="12" name="TextBox 15"/>
          <p:cNvSpPr txBox="1"/>
          <p:nvPr/>
        </p:nvSpPr>
        <p:spPr>
          <a:xfrm>
            <a:off x="2587334" y="4195340"/>
            <a:ext cx="3889859" cy="1015663"/>
          </a:xfrm>
          <a:prstGeom prst="rect">
            <a:avLst/>
          </a:prstGeom>
        </p:spPr>
        <p:txBody>
          <a:bodyPr wrap="square" rtlCol="0">
            <a:spAutoFit/>
          </a:bodyPr>
          <a:lstStyle/>
          <a:p>
            <a:pPr algn="ctr"/>
            <a:r>
              <a:rPr lang="en-US" sz="2000" dirty="0"/>
              <a:t>Categories with orders but no consistent meaning if magnitudes or intervals</a:t>
            </a:r>
          </a:p>
        </p:txBody>
      </p:sp>
      <p:sp>
        <p:nvSpPr>
          <p:cNvPr id="13" name="TextBox 16"/>
          <p:cNvSpPr txBox="1"/>
          <p:nvPr/>
        </p:nvSpPr>
        <p:spPr>
          <a:xfrm>
            <a:off x="5966108" y="4267484"/>
            <a:ext cx="3889859" cy="707886"/>
          </a:xfrm>
          <a:prstGeom prst="rect">
            <a:avLst/>
          </a:prstGeom>
        </p:spPr>
        <p:txBody>
          <a:bodyPr wrap="square" rtlCol="0">
            <a:spAutoFit/>
          </a:bodyPr>
          <a:lstStyle/>
          <a:p>
            <a:pPr algn="ctr"/>
            <a:r>
              <a:rPr lang="en-US" sz="2000" dirty="0"/>
              <a:t>Categories with no </a:t>
            </a:r>
          </a:p>
          <a:p>
            <a:pPr algn="ctr"/>
            <a:r>
              <a:rPr lang="en-US" sz="2000" dirty="0"/>
              <a:t>specific ordering.</a:t>
            </a:r>
          </a:p>
        </p:txBody>
      </p:sp>
      <p:cxnSp>
        <p:nvCxnSpPr>
          <p:cNvPr id="14" name="Straight Arrow Connector 18"/>
          <p:cNvCxnSpPr>
            <a:stCxn id="7" idx="2"/>
            <a:endCxn id="3" idx="0"/>
          </p:cNvCxnSpPr>
          <p:nvPr/>
        </p:nvCxnSpPr>
        <p:spPr>
          <a:xfrm flipH="1">
            <a:off x="1944929" y="1368163"/>
            <a:ext cx="1677895" cy="672258"/>
          </a:xfrm>
          <a:prstGeom prst="straightConnector1">
            <a:avLst/>
          </a:prstGeom>
          <a:ln>
            <a:tailEnd type="triangle"/>
          </a:ln>
        </p:spPr>
        <p:style>
          <a:lnRef idx="1">
            <a:schemeClr val="accent1"/>
          </a:lnRef>
          <a:fillRef idx="0">
            <a:schemeClr val="accent1"/>
          </a:fillRef>
          <a:effectRef idx="1">
            <a:schemeClr val="accent1"/>
          </a:effectRef>
          <a:fontRef idx="minor">
            <a:schemeClr val="tx1"/>
          </a:fontRef>
        </p:style>
      </p:cxnSp>
      <p:cxnSp>
        <p:nvCxnSpPr>
          <p:cNvPr id="15" name="Straight Arrow Connector 19"/>
          <p:cNvCxnSpPr>
            <a:stCxn id="7" idx="2"/>
            <a:endCxn id="4" idx="1"/>
          </p:cNvCxnSpPr>
          <p:nvPr/>
        </p:nvCxnSpPr>
        <p:spPr>
          <a:xfrm>
            <a:off x="3622824" y="1368163"/>
            <a:ext cx="1654875" cy="890176"/>
          </a:xfrm>
          <a:prstGeom prst="straightConnector1">
            <a:avLst/>
          </a:prstGeom>
          <a:ln>
            <a:tailEnd type="triangle"/>
          </a:ln>
        </p:spPr>
        <p:style>
          <a:lnRef idx="1">
            <a:schemeClr val="accent1"/>
          </a:lnRef>
          <a:fillRef idx="0">
            <a:schemeClr val="accent1"/>
          </a:fillRef>
          <a:effectRef idx="1">
            <a:schemeClr val="accent1"/>
          </a:effectRef>
          <a:fontRef idx="minor">
            <a:schemeClr val="tx1"/>
          </a:fontRef>
        </p:style>
      </p:cxnSp>
      <p:cxnSp>
        <p:nvCxnSpPr>
          <p:cNvPr id="16" name="Straight Arrow Connector 22"/>
          <p:cNvCxnSpPr>
            <a:stCxn id="4" idx="2"/>
            <a:endCxn id="5" idx="0"/>
          </p:cNvCxnSpPr>
          <p:nvPr/>
        </p:nvCxnSpPr>
        <p:spPr>
          <a:xfrm flipH="1">
            <a:off x="4532265" y="2702287"/>
            <a:ext cx="2011017" cy="516377"/>
          </a:xfrm>
          <a:prstGeom prst="straightConnector1">
            <a:avLst/>
          </a:prstGeom>
          <a:ln>
            <a:tailEnd type="triangle"/>
          </a:ln>
        </p:spPr>
        <p:style>
          <a:lnRef idx="1">
            <a:schemeClr val="accent1"/>
          </a:lnRef>
          <a:fillRef idx="0">
            <a:schemeClr val="accent1"/>
          </a:fillRef>
          <a:effectRef idx="1">
            <a:schemeClr val="accent1"/>
          </a:effectRef>
          <a:fontRef idx="minor">
            <a:schemeClr val="tx1"/>
          </a:fontRef>
        </p:style>
      </p:cxnSp>
      <p:cxnSp>
        <p:nvCxnSpPr>
          <p:cNvPr id="17" name="Straight Arrow Connector 27"/>
          <p:cNvCxnSpPr>
            <a:stCxn id="4" idx="2"/>
            <a:endCxn id="6" idx="0"/>
          </p:cNvCxnSpPr>
          <p:nvPr/>
        </p:nvCxnSpPr>
        <p:spPr>
          <a:xfrm>
            <a:off x="6543282" y="2702287"/>
            <a:ext cx="1746741" cy="515622"/>
          </a:xfrm>
          <a:prstGeom prst="straightConnector1">
            <a:avLst/>
          </a:prstGeom>
          <a:ln>
            <a:tailEnd type="triangle"/>
          </a:ln>
        </p:spPr>
        <p:style>
          <a:lnRef idx="1">
            <a:schemeClr val="accent1"/>
          </a:lnRef>
          <a:fillRef idx="0">
            <a:schemeClr val="accent1"/>
          </a:fillRef>
          <a:effectRef idx="1">
            <a:schemeClr val="accent1"/>
          </a:effectRef>
          <a:fontRef idx="minor">
            <a:schemeClr val="tx1"/>
          </a:fontRef>
        </p:style>
      </p:cxnSp>
      <p:sp>
        <p:nvSpPr>
          <p:cNvPr id="18" name="TextBox 39"/>
          <p:cNvSpPr txBox="1"/>
          <p:nvPr/>
        </p:nvSpPr>
        <p:spPr>
          <a:xfrm>
            <a:off x="4585253" y="18602"/>
            <a:ext cx="4558747" cy="923330"/>
          </a:xfrm>
          <a:prstGeom prst="rect">
            <a:avLst/>
          </a:prstGeom>
        </p:spPr>
        <p:txBody>
          <a:bodyPr wrap="square" rtlCol="0">
            <a:spAutoFit/>
          </a:bodyPr>
          <a:lstStyle/>
          <a:p>
            <a:pPr algn="r"/>
            <a:r>
              <a:rPr lang="en-US" i="1" dirty="0"/>
              <a:t>Note that data categorical data can also be numbers and quantitative data may be stored as strings.</a:t>
            </a:r>
          </a:p>
        </p:txBody>
      </p:sp>
    </p:spTree>
    <p:extLst>
      <p:ext uri="{BB962C8B-B14F-4D97-AF65-F5344CB8AC3E}">
        <p14:creationId xmlns:p14="http://schemas.microsoft.com/office/powerpoint/2010/main" val="41839129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miro.medium.com/max/780/0*hwvtVo7L9Z8g4xFN.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7012" y="2025589"/>
            <a:ext cx="7429500" cy="3495675"/>
          </a:xfrm>
          <a:prstGeom prst="rect">
            <a:avLst/>
          </a:prstGeom>
          <a:noFill/>
          <a:extLst>
            <a:ext uri="{909E8E84-426E-40DD-AFC4-6F175D3DCCD1}">
              <a14:hiddenFill xmlns:a14="http://schemas.microsoft.com/office/drawing/2010/main">
                <a:solidFill>
                  <a:srgbClr val="FFFFFF"/>
                </a:solidFill>
              </a14:hiddenFill>
            </a:ext>
          </a:extLst>
        </p:spPr>
      </p:pic>
      <p:sp>
        <p:nvSpPr>
          <p:cNvPr id="3" name="Shape 133">
            <a:extLst>
              <a:ext uri="{FF2B5EF4-FFF2-40B4-BE49-F238E27FC236}">
                <a16:creationId xmlns:a16="http://schemas.microsoft.com/office/drawing/2014/main" id="{C44695B1-3E63-43F5-8640-300A16F7CBB0}"/>
              </a:ext>
            </a:extLst>
          </p:cNvPr>
          <p:cNvSpPr txBox="1"/>
          <p:nvPr/>
        </p:nvSpPr>
        <p:spPr>
          <a:xfrm>
            <a:off x="60700" y="-18712"/>
            <a:ext cx="3077894" cy="52322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CO" sz="2800" b="1">
                <a:solidFill>
                  <a:schemeClr val="dk1"/>
                </a:solidFill>
                <a:latin typeface="Calibri"/>
                <a:ea typeface="Calibri"/>
                <a:cs typeface="Calibri"/>
                <a:sym typeface="Calibri"/>
              </a:rPr>
              <a:t>TIPO DE VARIABLES</a:t>
            </a:r>
            <a:endParaRPr sz="2800" b="1">
              <a:solidFill>
                <a:schemeClr val="dk1"/>
              </a:solidFill>
              <a:latin typeface="Calibri"/>
              <a:ea typeface="Calibri"/>
              <a:cs typeface="Calibri"/>
              <a:sym typeface="Calibri"/>
            </a:endParaRPr>
          </a:p>
        </p:txBody>
      </p:sp>
      <p:cxnSp>
        <p:nvCxnSpPr>
          <p:cNvPr id="4" name="Shape 134">
            <a:extLst>
              <a:ext uri="{FF2B5EF4-FFF2-40B4-BE49-F238E27FC236}">
                <a16:creationId xmlns:a16="http://schemas.microsoft.com/office/drawing/2014/main" id="{908A5D02-EE7D-4457-B9C2-34E5D26012BD}"/>
              </a:ext>
            </a:extLst>
          </p:cNvPr>
          <p:cNvCxnSpPr/>
          <p:nvPr/>
        </p:nvCxnSpPr>
        <p:spPr>
          <a:xfrm>
            <a:off x="0" y="523220"/>
            <a:ext cx="2686903" cy="0"/>
          </a:xfrm>
          <a:prstGeom prst="straightConnector1">
            <a:avLst/>
          </a:prstGeom>
          <a:noFill/>
          <a:ln w="28575" cap="flat" cmpd="sng">
            <a:solidFill>
              <a:schemeClr val="dk1"/>
            </a:solidFill>
            <a:prstDash val="solid"/>
            <a:miter lim="800000"/>
            <a:headEnd type="none" w="sm" len="sm"/>
            <a:tailEnd type="none" w="sm" len="sm"/>
          </a:ln>
        </p:spPr>
      </p:cxnSp>
      <p:pic>
        <p:nvPicPr>
          <p:cNvPr id="5" name="Shape 135">
            <a:extLst>
              <a:ext uri="{FF2B5EF4-FFF2-40B4-BE49-F238E27FC236}">
                <a16:creationId xmlns:a16="http://schemas.microsoft.com/office/drawing/2014/main" id="{E8BB1D39-DC9E-4476-B29E-DB82DA581735}"/>
              </a:ext>
            </a:extLst>
          </p:cNvPr>
          <p:cNvPicPr preferRelativeResize="0"/>
          <p:nvPr/>
        </p:nvPicPr>
        <p:blipFill rotWithShape="1">
          <a:blip r:embed="rId3">
            <a:alphaModFix/>
          </a:blip>
          <a:srcRect b="17939"/>
          <a:stretch/>
        </p:blipFill>
        <p:spPr>
          <a:xfrm>
            <a:off x="7655847" y="90616"/>
            <a:ext cx="1488153" cy="593124"/>
          </a:xfrm>
          <a:prstGeom prst="rect">
            <a:avLst/>
          </a:prstGeom>
          <a:noFill/>
          <a:ln>
            <a:noFill/>
          </a:ln>
        </p:spPr>
      </p:pic>
    </p:spTree>
    <p:extLst>
      <p:ext uri="{BB962C8B-B14F-4D97-AF65-F5344CB8AC3E}">
        <p14:creationId xmlns:p14="http://schemas.microsoft.com/office/powerpoint/2010/main" val="300360261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75707B7-4DFF-4A06-9A89-869CE979D734}"/>
              </a:ext>
            </a:extLst>
          </p:cNvPr>
          <p:cNvPicPr>
            <a:picLocks noChangeAspect="1"/>
          </p:cNvPicPr>
          <p:nvPr/>
        </p:nvPicPr>
        <p:blipFill rotWithShape="1">
          <a:blip r:embed="rId2"/>
          <a:srcRect l="2053" t="22319" r="60084" b="19903"/>
          <a:stretch/>
        </p:blipFill>
        <p:spPr>
          <a:xfrm>
            <a:off x="2845964" y="1263192"/>
            <a:ext cx="3584104" cy="3418307"/>
          </a:xfrm>
          <a:prstGeom prst="rect">
            <a:avLst/>
          </a:prstGeom>
        </p:spPr>
      </p:pic>
      <p:pic>
        <p:nvPicPr>
          <p:cNvPr id="4" name="Picture 3">
            <a:extLst>
              <a:ext uri="{FF2B5EF4-FFF2-40B4-BE49-F238E27FC236}">
                <a16:creationId xmlns:a16="http://schemas.microsoft.com/office/drawing/2014/main" id="{D504C667-ED0E-427F-986B-A0715C1182B2}"/>
              </a:ext>
            </a:extLst>
          </p:cNvPr>
          <p:cNvPicPr>
            <a:picLocks noChangeAspect="1"/>
          </p:cNvPicPr>
          <p:nvPr/>
        </p:nvPicPr>
        <p:blipFill rotWithShape="1">
          <a:blip r:embed="rId3"/>
          <a:srcRect l="41254" t="31575" r="2597" b="23866"/>
          <a:stretch/>
        </p:blipFill>
        <p:spPr>
          <a:xfrm>
            <a:off x="1706217" y="4041156"/>
            <a:ext cx="5230703" cy="2594383"/>
          </a:xfrm>
          <a:prstGeom prst="rect">
            <a:avLst/>
          </a:prstGeom>
        </p:spPr>
      </p:pic>
      <p:sp>
        <p:nvSpPr>
          <p:cNvPr id="5" name="Rectangle 4">
            <a:extLst>
              <a:ext uri="{FF2B5EF4-FFF2-40B4-BE49-F238E27FC236}">
                <a16:creationId xmlns:a16="http://schemas.microsoft.com/office/drawing/2014/main" id="{E7C855D2-989D-41AB-B2FE-BF56B1D499BA}"/>
              </a:ext>
            </a:extLst>
          </p:cNvPr>
          <p:cNvSpPr/>
          <p:nvPr/>
        </p:nvSpPr>
        <p:spPr>
          <a:xfrm>
            <a:off x="3160643" y="836688"/>
            <a:ext cx="4572000" cy="738664"/>
          </a:xfrm>
          <a:prstGeom prst="rect">
            <a:avLst/>
          </a:prstGeom>
        </p:spPr>
        <p:txBody>
          <a:bodyPr>
            <a:spAutoFit/>
          </a:bodyPr>
          <a:lstStyle/>
          <a:p>
            <a:pPr lvl="0" algn="just"/>
            <a:r>
              <a:rPr lang="es-ES" b="1" dirty="0">
                <a:solidFill>
                  <a:schemeClr val="dk1"/>
                </a:solidFill>
                <a:latin typeface="Calibri"/>
                <a:ea typeface="Calibri"/>
                <a:cs typeface="Calibri"/>
                <a:sym typeface="Calibri"/>
              </a:rPr>
              <a:t>Variables Ordinales:</a:t>
            </a:r>
            <a:endParaRPr lang="es-ES" dirty="0"/>
          </a:p>
          <a:p>
            <a:pPr lvl="0" algn="just"/>
            <a:r>
              <a:rPr lang="es-ES" dirty="0">
                <a:solidFill>
                  <a:schemeClr val="dk1"/>
                </a:solidFill>
                <a:latin typeface="Calibri"/>
                <a:ea typeface="Calibri"/>
                <a:cs typeface="Calibri"/>
                <a:sym typeface="Calibri"/>
              </a:rPr>
              <a:t>Permiten clasificaciones de mayor a menor.</a:t>
            </a:r>
            <a:endParaRPr lang="es-ES" dirty="0"/>
          </a:p>
          <a:p>
            <a:pPr lvl="0" algn="just"/>
            <a:r>
              <a:rPr lang="es-ES" dirty="0">
                <a:solidFill>
                  <a:schemeClr val="dk1"/>
                </a:solidFill>
                <a:latin typeface="Calibri"/>
                <a:ea typeface="Calibri"/>
                <a:cs typeface="Calibri"/>
                <a:sym typeface="Calibri"/>
              </a:rPr>
              <a:t>Ej. Pendiente</a:t>
            </a:r>
          </a:p>
        </p:txBody>
      </p:sp>
      <p:sp>
        <p:nvSpPr>
          <p:cNvPr id="6" name="Rectangle 5">
            <a:extLst>
              <a:ext uri="{FF2B5EF4-FFF2-40B4-BE49-F238E27FC236}">
                <a16:creationId xmlns:a16="http://schemas.microsoft.com/office/drawing/2014/main" id="{24D779BE-7DAD-4F94-96C2-0CE19176556C}"/>
              </a:ext>
            </a:extLst>
          </p:cNvPr>
          <p:cNvSpPr/>
          <p:nvPr/>
        </p:nvSpPr>
        <p:spPr>
          <a:xfrm>
            <a:off x="251791" y="3302493"/>
            <a:ext cx="2908852" cy="738664"/>
          </a:xfrm>
          <a:prstGeom prst="rect">
            <a:avLst/>
          </a:prstGeom>
        </p:spPr>
        <p:txBody>
          <a:bodyPr wrap="square">
            <a:spAutoFit/>
          </a:bodyPr>
          <a:lstStyle/>
          <a:p>
            <a:pPr lvl="0" algn="just"/>
            <a:r>
              <a:rPr lang="es-ES" b="1" dirty="0">
                <a:solidFill>
                  <a:schemeClr val="dk1"/>
                </a:solidFill>
                <a:latin typeface="Calibri"/>
                <a:ea typeface="Calibri"/>
                <a:cs typeface="Calibri"/>
                <a:sym typeface="Calibri"/>
              </a:rPr>
              <a:t>Variables nominales:</a:t>
            </a:r>
            <a:endParaRPr lang="es-ES" dirty="0"/>
          </a:p>
          <a:p>
            <a:pPr lvl="0" algn="just"/>
            <a:r>
              <a:rPr lang="es-ES" dirty="0">
                <a:solidFill>
                  <a:schemeClr val="dk1"/>
                </a:solidFill>
                <a:latin typeface="Calibri"/>
                <a:ea typeface="Calibri"/>
                <a:cs typeface="Calibri"/>
                <a:sym typeface="Calibri"/>
              </a:rPr>
              <a:t>Solo indican diferencia de categoría.</a:t>
            </a:r>
            <a:endParaRPr lang="es-ES" dirty="0"/>
          </a:p>
          <a:p>
            <a:pPr lvl="0" algn="just"/>
            <a:r>
              <a:rPr lang="es-ES" dirty="0">
                <a:solidFill>
                  <a:schemeClr val="dk1"/>
                </a:solidFill>
                <a:latin typeface="Calibri"/>
                <a:ea typeface="Calibri"/>
                <a:cs typeface="Calibri"/>
                <a:sym typeface="Calibri"/>
              </a:rPr>
              <a:t>Ej. Uso del suelo</a:t>
            </a:r>
            <a:endParaRPr lang="en-US" dirty="0"/>
          </a:p>
        </p:txBody>
      </p:sp>
      <p:sp>
        <p:nvSpPr>
          <p:cNvPr id="7" name="Rectangle 6">
            <a:extLst>
              <a:ext uri="{FF2B5EF4-FFF2-40B4-BE49-F238E27FC236}">
                <a16:creationId xmlns:a16="http://schemas.microsoft.com/office/drawing/2014/main" id="{9D8926CA-D8CA-4D5A-B859-2823C1A49F42}"/>
              </a:ext>
            </a:extLst>
          </p:cNvPr>
          <p:cNvSpPr/>
          <p:nvPr/>
        </p:nvSpPr>
        <p:spPr>
          <a:xfrm>
            <a:off x="6208646" y="3250145"/>
            <a:ext cx="2809458" cy="738664"/>
          </a:xfrm>
          <a:prstGeom prst="rect">
            <a:avLst/>
          </a:prstGeom>
        </p:spPr>
        <p:txBody>
          <a:bodyPr wrap="square">
            <a:spAutoFit/>
          </a:bodyPr>
          <a:lstStyle/>
          <a:p>
            <a:pPr lvl="0" algn="just"/>
            <a:r>
              <a:rPr lang="es-ES" b="1" dirty="0">
                <a:solidFill>
                  <a:schemeClr val="dk1"/>
                </a:solidFill>
                <a:latin typeface="Calibri"/>
                <a:ea typeface="Calibri"/>
                <a:cs typeface="Calibri"/>
                <a:sym typeface="Calibri"/>
              </a:rPr>
              <a:t>Variables Dicotómicas:</a:t>
            </a:r>
            <a:endParaRPr lang="es-ES" dirty="0"/>
          </a:p>
          <a:p>
            <a:pPr lvl="0" algn="just"/>
            <a:r>
              <a:rPr lang="es-ES" dirty="0">
                <a:solidFill>
                  <a:schemeClr val="dk1"/>
                </a:solidFill>
                <a:latin typeface="Calibri"/>
                <a:ea typeface="Calibri"/>
                <a:cs typeface="Calibri"/>
                <a:sym typeface="Calibri"/>
              </a:rPr>
              <a:t>Pueden tomar solo dos variables.</a:t>
            </a:r>
            <a:endParaRPr lang="es-ES" dirty="0"/>
          </a:p>
          <a:p>
            <a:pPr lvl="0" algn="just"/>
            <a:r>
              <a:rPr lang="es-ES" dirty="0">
                <a:solidFill>
                  <a:schemeClr val="dk1"/>
                </a:solidFill>
                <a:latin typeface="Calibri"/>
                <a:ea typeface="Calibri"/>
                <a:cs typeface="Calibri"/>
                <a:sym typeface="Calibri"/>
              </a:rPr>
              <a:t>Ej. Inv. de deslizamientos</a:t>
            </a:r>
          </a:p>
        </p:txBody>
      </p:sp>
      <p:sp>
        <p:nvSpPr>
          <p:cNvPr id="10" name="Shape 133">
            <a:extLst>
              <a:ext uri="{FF2B5EF4-FFF2-40B4-BE49-F238E27FC236}">
                <a16:creationId xmlns:a16="http://schemas.microsoft.com/office/drawing/2014/main" id="{C8DC04BB-A140-4491-99B9-143A6D68959A}"/>
              </a:ext>
            </a:extLst>
          </p:cNvPr>
          <p:cNvSpPr txBox="1"/>
          <p:nvPr/>
        </p:nvSpPr>
        <p:spPr>
          <a:xfrm>
            <a:off x="60699" y="-18712"/>
            <a:ext cx="6500968" cy="52322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CO" sz="2800" b="1" dirty="0">
                <a:solidFill>
                  <a:schemeClr val="dk1"/>
                </a:solidFill>
                <a:latin typeface="Calibri"/>
                <a:ea typeface="Calibri"/>
                <a:cs typeface="Calibri"/>
                <a:sym typeface="Calibri"/>
              </a:rPr>
              <a:t>VARIABLES CUALITATIVAS (CATEGÓRICAS)</a:t>
            </a:r>
            <a:endParaRPr sz="2800" b="1" dirty="0">
              <a:solidFill>
                <a:schemeClr val="dk1"/>
              </a:solidFill>
              <a:latin typeface="Calibri"/>
              <a:ea typeface="Calibri"/>
              <a:cs typeface="Calibri"/>
              <a:sym typeface="Calibri"/>
            </a:endParaRPr>
          </a:p>
        </p:txBody>
      </p:sp>
      <p:cxnSp>
        <p:nvCxnSpPr>
          <p:cNvPr id="11" name="Shape 134">
            <a:extLst>
              <a:ext uri="{FF2B5EF4-FFF2-40B4-BE49-F238E27FC236}">
                <a16:creationId xmlns:a16="http://schemas.microsoft.com/office/drawing/2014/main" id="{8998A714-1729-4FF0-9764-0CB54A4C548B}"/>
              </a:ext>
            </a:extLst>
          </p:cNvPr>
          <p:cNvCxnSpPr/>
          <p:nvPr/>
        </p:nvCxnSpPr>
        <p:spPr>
          <a:xfrm>
            <a:off x="0" y="523220"/>
            <a:ext cx="2686903" cy="0"/>
          </a:xfrm>
          <a:prstGeom prst="straightConnector1">
            <a:avLst/>
          </a:prstGeom>
          <a:noFill/>
          <a:ln w="28575" cap="flat" cmpd="sng">
            <a:solidFill>
              <a:schemeClr val="dk1"/>
            </a:solidFill>
            <a:prstDash val="solid"/>
            <a:miter lim="800000"/>
            <a:headEnd type="none" w="sm" len="sm"/>
            <a:tailEnd type="none" w="sm" len="sm"/>
          </a:ln>
        </p:spPr>
      </p:cxnSp>
      <p:pic>
        <p:nvPicPr>
          <p:cNvPr id="12" name="Shape 135">
            <a:extLst>
              <a:ext uri="{FF2B5EF4-FFF2-40B4-BE49-F238E27FC236}">
                <a16:creationId xmlns:a16="http://schemas.microsoft.com/office/drawing/2014/main" id="{E0EB0A28-91C7-4BCC-905C-208F35ACEF6D}"/>
              </a:ext>
            </a:extLst>
          </p:cNvPr>
          <p:cNvPicPr preferRelativeResize="0"/>
          <p:nvPr/>
        </p:nvPicPr>
        <p:blipFill rotWithShape="1">
          <a:blip r:embed="rId4">
            <a:alphaModFix/>
          </a:blip>
          <a:srcRect b="17939"/>
          <a:stretch/>
        </p:blipFill>
        <p:spPr>
          <a:xfrm>
            <a:off x="7655847" y="90616"/>
            <a:ext cx="1488153" cy="593124"/>
          </a:xfrm>
          <a:prstGeom prst="rect">
            <a:avLst/>
          </a:prstGeom>
          <a:noFill/>
          <a:ln>
            <a:noFill/>
          </a:ln>
        </p:spPr>
      </p:pic>
    </p:spTree>
    <p:extLst>
      <p:ext uri="{BB962C8B-B14F-4D97-AF65-F5344CB8AC3E}">
        <p14:creationId xmlns:p14="http://schemas.microsoft.com/office/powerpoint/2010/main" val="6315826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552450" y="320675"/>
            <a:ext cx="10801350" cy="1325563"/>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00"/>
              <a:t>Key Data Properties to Consider in EDA</a:t>
            </a:r>
            <a:endParaRPr lang="en-US" sz="1800" dirty="0"/>
          </a:p>
        </p:txBody>
      </p:sp>
      <p:sp>
        <p:nvSpPr>
          <p:cNvPr id="3" name="Content Placeholder 2"/>
          <p:cNvSpPr txBox="1">
            <a:spLocks/>
          </p:cNvSpPr>
          <p:nvPr/>
        </p:nvSpPr>
        <p:spPr>
          <a:xfrm>
            <a:off x="838200" y="1825625"/>
            <a:ext cx="10515600" cy="4351339"/>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71487" indent="-457200">
              <a:buFont typeface="Wingdings" panose="05000000000000000000" pitchFamily="2" charset="2"/>
              <a:buChar char="ü"/>
            </a:pPr>
            <a:r>
              <a:rPr lang="en-US" sz="1800" b="1" dirty="0"/>
              <a:t>Structure -- </a:t>
            </a:r>
            <a:r>
              <a:rPr lang="en-US" sz="1800" i="1" dirty="0"/>
              <a:t>the “shape” of a data file</a:t>
            </a:r>
          </a:p>
          <a:p>
            <a:pPr marL="471487" indent="-457200">
              <a:buFont typeface="Wingdings" panose="05000000000000000000" pitchFamily="2" charset="2"/>
              <a:buChar char="ü"/>
            </a:pPr>
            <a:endParaRPr lang="en-US" sz="1800" i="1" dirty="0"/>
          </a:p>
          <a:p>
            <a:pPr marL="471487" indent="-457200">
              <a:buFont typeface="Wingdings" panose="05000000000000000000" pitchFamily="2" charset="2"/>
              <a:buChar char="ü"/>
            </a:pPr>
            <a:r>
              <a:rPr lang="en-US" sz="1800" b="1" dirty="0"/>
              <a:t>Granularity -- </a:t>
            </a:r>
            <a:r>
              <a:rPr lang="en-US" sz="1800" i="1" dirty="0"/>
              <a:t>how fine/coarse is each datum</a:t>
            </a:r>
          </a:p>
          <a:p>
            <a:pPr marL="471487" indent="-457200">
              <a:buFont typeface="Wingdings" panose="05000000000000000000" pitchFamily="2" charset="2"/>
              <a:buChar char="ü"/>
            </a:pPr>
            <a:endParaRPr lang="en-US" sz="1800" i="1" dirty="0"/>
          </a:p>
          <a:p>
            <a:pPr marL="471487" indent="-457200">
              <a:buFont typeface="Wingdings" panose="05000000000000000000" pitchFamily="2" charset="2"/>
              <a:buChar char="ü"/>
            </a:pPr>
            <a:r>
              <a:rPr lang="en-US" sz="1800" b="1" dirty="0"/>
              <a:t>Scope -- </a:t>
            </a:r>
            <a:r>
              <a:rPr lang="en-US" sz="1800" i="1" dirty="0"/>
              <a:t>how (in)complete is the data</a:t>
            </a:r>
          </a:p>
          <a:p>
            <a:pPr marL="471487" indent="-457200">
              <a:buFont typeface="Wingdings" panose="05000000000000000000" pitchFamily="2" charset="2"/>
              <a:buChar char="ü"/>
            </a:pPr>
            <a:endParaRPr lang="en-US" sz="1800" i="1" dirty="0"/>
          </a:p>
          <a:p>
            <a:pPr marL="471487" indent="-457200">
              <a:buFont typeface="Wingdings" panose="05000000000000000000" pitchFamily="2" charset="2"/>
              <a:buChar char="ü"/>
            </a:pPr>
            <a:r>
              <a:rPr lang="en-US" sz="1800" b="1" dirty="0"/>
              <a:t>Temporality -- </a:t>
            </a:r>
            <a:r>
              <a:rPr lang="en-US" sz="1800" i="1" dirty="0"/>
              <a:t>how is the data situated in time</a:t>
            </a:r>
          </a:p>
          <a:p>
            <a:pPr marL="471487" indent="-457200">
              <a:buFont typeface="Wingdings" panose="05000000000000000000" pitchFamily="2" charset="2"/>
              <a:buChar char="ü"/>
            </a:pPr>
            <a:endParaRPr lang="en-US" sz="1800" i="1" dirty="0"/>
          </a:p>
          <a:p>
            <a:pPr marL="471487" indent="-457200">
              <a:buFont typeface="Wingdings" panose="05000000000000000000" pitchFamily="2" charset="2"/>
              <a:buChar char="ü"/>
            </a:pPr>
            <a:r>
              <a:rPr lang="en-US" sz="1800" b="1" dirty="0"/>
              <a:t>Faithfulness -- </a:t>
            </a:r>
            <a:r>
              <a:rPr lang="en-US" sz="1800" i="1" dirty="0"/>
              <a:t>how well does the data capture “reality”</a:t>
            </a:r>
          </a:p>
        </p:txBody>
      </p:sp>
    </p:spTree>
    <p:extLst>
      <p:ext uri="{BB962C8B-B14F-4D97-AF65-F5344CB8AC3E}">
        <p14:creationId xmlns:p14="http://schemas.microsoft.com/office/powerpoint/2010/main" val="1377361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animEffect transition="in" filter="fade">
                                      <p:cBhvr>
                                        <p:cTn id="2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hape 133">
            <a:extLst>
              <a:ext uri="{FF2B5EF4-FFF2-40B4-BE49-F238E27FC236}">
                <a16:creationId xmlns:a16="http://schemas.microsoft.com/office/drawing/2014/main" id="{56DFCF5A-D626-4F3E-B5A0-CF061EA7780B}"/>
              </a:ext>
            </a:extLst>
          </p:cNvPr>
          <p:cNvSpPr txBox="1"/>
          <p:nvPr/>
        </p:nvSpPr>
        <p:spPr>
          <a:xfrm>
            <a:off x="60700" y="-18712"/>
            <a:ext cx="7889500" cy="52322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CO" sz="2800" b="1" dirty="0">
                <a:solidFill>
                  <a:schemeClr val="dk1"/>
                </a:solidFill>
                <a:latin typeface="Calibri"/>
                <a:ea typeface="Calibri"/>
                <a:cs typeface="Calibri"/>
                <a:sym typeface="Calibri"/>
              </a:rPr>
              <a:t>VARIABLES CUANTITATIVAS (NUMÉRICAS)</a:t>
            </a:r>
            <a:endParaRPr sz="2800" b="1" dirty="0">
              <a:solidFill>
                <a:schemeClr val="dk1"/>
              </a:solidFill>
              <a:latin typeface="Calibri"/>
              <a:ea typeface="Calibri"/>
              <a:cs typeface="Calibri"/>
              <a:sym typeface="Calibri"/>
            </a:endParaRPr>
          </a:p>
        </p:txBody>
      </p:sp>
      <p:cxnSp>
        <p:nvCxnSpPr>
          <p:cNvPr id="4" name="Shape 134">
            <a:extLst>
              <a:ext uri="{FF2B5EF4-FFF2-40B4-BE49-F238E27FC236}">
                <a16:creationId xmlns:a16="http://schemas.microsoft.com/office/drawing/2014/main" id="{0298CE8D-BDE5-4C22-BB64-4E5F9BB29CF9}"/>
              </a:ext>
            </a:extLst>
          </p:cNvPr>
          <p:cNvCxnSpPr/>
          <p:nvPr/>
        </p:nvCxnSpPr>
        <p:spPr>
          <a:xfrm>
            <a:off x="0" y="523220"/>
            <a:ext cx="2686903" cy="0"/>
          </a:xfrm>
          <a:prstGeom prst="straightConnector1">
            <a:avLst/>
          </a:prstGeom>
          <a:noFill/>
          <a:ln w="28575" cap="flat" cmpd="sng">
            <a:solidFill>
              <a:schemeClr val="dk1"/>
            </a:solidFill>
            <a:prstDash val="solid"/>
            <a:miter lim="800000"/>
            <a:headEnd type="none" w="sm" len="sm"/>
            <a:tailEnd type="none" w="sm" len="sm"/>
          </a:ln>
        </p:spPr>
      </p:cxnSp>
      <p:pic>
        <p:nvPicPr>
          <p:cNvPr id="5" name="Shape 135">
            <a:extLst>
              <a:ext uri="{FF2B5EF4-FFF2-40B4-BE49-F238E27FC236}">
                <a16:creationId xmlns:a16="http://schemas.microsoft.com/office/drawing/2014/main" id="{E7D20858-F9B1-4C01-81B0-280B943A18F7}"/>
              </a:ext>
            </a:extLst>
          </p:cNvPr>
          <p:cNvPicPr preferRelativeResize="0"/>
          <p:nvPr/>
        </p:nvPicPr>
        <p:blipFill rotWithShape="1">
          <a:blip r:embed="rId2">
            <a:alphaModFix/>
          </a:blip>
          <a:srcRect b="17939"/>
          <a:stretch/>
        </p:blipFill>
        <p:spPr>
          <a:xfrm>
            <a:off x="7655847" y="90616"/>
            <a:ext cx="1488153" cy="593124"/>
          </a:xfrm>
          <a:prstGeom prst="rect">
            <a:avLst/>
          </a:prstGeom>
          <a:noFill/>
          <a:ln>
            <a:noFill/>
          </a:ln>
        </p:spPr>
      </p:pic>
      <p:pic>
        <p:nvPicPr>
          <p:cNvPr id="7" name="Picture 6">
            <a:extLst>
              <a:ext uri="{FF2B5EF4-FFF2-40B4-BE49-F238E27FC236}">
                <a16:creationId xmlns:a16="http://schemas.microsoft.com/office/drawing/2014/main" id="{B765365D-736F-4D0A-B8E6-14CD96220644}"/>
              </a:ext>
            </a:extLst>
          </p:cNvPr>
          <p:cNvPicPr>
            <a:picLocks noChangeAspect="1"/>
          </p:cNvPicPr>
          <p:nvPr/>
        </p:nvPicPr>
        <p:blipFill rotWithShape="1">
          <a:blip r:embed="rId3"/>
          <a:srcRect l="2053" t="22319" r="60084" b="19903"/>
          <a:stretch/>
        </p:blipFill>
        <p:spPr>
          <a:xfrm>
            <a:off x="2640557" y="1104166"/>
            <a:ext cx="3584104" cy="3418307"/>
          </a:xfrm>
          <a:prstGeom prst="rect">
            <a:avLst/>
          </a:prstGeom>
        </p:spPr>
      </p:pic>
      <p:sp>
        <p:nvSpPr>
          <p:cNvPr id="10" name="Rectangle 9">
            <a:extLst>
              <a:ext uri="{FF2B5EF4-FFF2-40B4-BE49-F238E27FC236}">
                <a16:creationId xmlns:a16="http://schemas.microsoft.com/office/drawing/2014/main" id="{BBB8CAC9-B5D7-411D-A6FA-B7C465C8553F}"/>
              </a:ext>
            </a:extLst>
          </p:cNvPr>
          <p:cNvSpPr/>
          <p:nvPr/>
        </p:nvSpPr>
        <p:spPr>
          <a:xfrm>
            <a:off x="5228905" y="909561"/>
            <a:ext cx="3929269" cy="1446550"/>
          </a:xfrm>
          <a:prstGeom prst="rect">
            <a:avLst/>
          </a:prstGeom>
        </p:spPr>
        <p:txBody>
          <a:bodyPr wrap="square">
            <a:spAutoFit/>
          </a:bodyPr>
          <a:lstStyle/>
          <a:p>
            <a:pPr lvl="0" algn="just"/>
            <a:r>
              <a:rPr lang="es-ES" sz="1800" b="1" dirty="0">
                <a:solidFill>
                  <a:schemeClr val="dk1"/>
                </a:solidFill>
                <a:latin typeface="Calibri"/>
                <a:ea typeface="Calibri"/>
                <a:cs typeface="Calibri"/>
                <a:sym typeface="Calibri"/>
              </a:rPr>
              <a:t>Variables continuas:</a:t>
            </a:r>
            <a:endParaRPr lang="es-ES" sz="1800" dirty="0"/>
          </a:p>
          <a:p>
            <a:pPr lvl="0" algn="just"/>
            <a:r>
              <a:rPr lang="es-ES" dirty="0">
                <a:latin typeface="Calibri" panose="020F0502020204030204" pitchFamily="34" charset="0"/>
                <a:cs typeface="Calibri" panose="020F0502020204030204" pitchFamily="34" charset="0"/>
              </a:rPr>
              <a:t>variables numéricas que no pueden ser contadas y tienen un número infinito de valores entre un intervalo determinado</a:t>
            </a:r>
            <a:r>
              <a:rPr lang="es-ES" dirty="0">
                <a:solidFill>
                  <a:schemeClr val="dk1"/>
                </a:solidFill>
                <a:latin typeface="Calibri" panose="020F0502020204030204" pitchFamily="34" charset="0"/>
                <a:ea typeface="Calibri"/>
                <a:cs typeface="Calibri" panose="020F0502020204030204" pitchFamily="34" charset="0"/>
                <a:sym typeface="Calibri"/>
              </a:rPr>
              <a:t>. Nunca puede ser medido con exactitud y depende de la precisión de los equipos de medida.</a:t>
            </a:r>
            <a:endParaRPr lang="es-ES" dirty="0">
              <a:latin typeface="Calibri" panose="020F0502020204030204" pitchFamily="34" charset="0"/>
              <a:cs typeface="Calibri" panose="020F0502020204030204" pitchFamily="34" charset="0"/>
            </a:endParaRPr>
          </a:p>
        </p:txBody>
      </p:sp>
      <p:sp>
        <p:nvSpPr>
          <p:cNvPr id="13" name="Rectangle 1">
            <a:extLst>
              <a:ext uri="{FF2B5EF4-FFF2-40B4-BE49-F238E27FC236}">
                <a16:creationId xmlns:a16="http://schemas.microsoft.com/office/drawing/2014/main" id="{DF7548B1-0DA1-4091-AE6E-2F1D02F80C91}"/>
              </a:ext>
            </a:extLst>
          </p:cNvPr>
          <p:cNvSpPr>
            <a:spLocks noChangeArrowheads="1"/>
          </p:cNvSpPr>
          <p:nvPr/>
        </p:nvSpPr>
        <p:spPr bwMode="auto">
          <a:xfrm>
            <a:off x="190270" y="795055"/>
            <a:ext cx="3433407" cy="2148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57132" tIns="17457" rIns="91440" bIns="68241"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333333"/>
                </a:solidFill>
                <a:effectLst/>
                <a:latin typeface="Calibri" panose="020F0502020204030204" pitchFamily="34" charset="0"/>
                <a:cs typeface="Calibri" panose="020F0502020204030204" pitchFamily="34" charset="0"/>
              </a:rPr>
              <a:t>Variables </a:t>
            </a:r>
            <a:r>
              <a:rPr kumimoji="0" lang="en-US" altLang="en-US" sz="1800" b="1" i="0" u="none" strike="noStrike" cap="none" normalizeH="0" baseline="0" dirty="0" err="1">
                <a:ln>
                  <a:noFill/>
                </a:ln>
                <a:solidFill>
                  <a:srgbClr val="333333"/>
                </a:solidFill>
                <a:effectLst/>
                <a:latin typeface="Calibri" panose="020F0502020204030204" pitchFamily="34" charset="0"/>
                <a:cs typeface="Calibri" panose="020F0502020204030204" pitchFamily="34" charset="0"/>
              </a:rPr>
              <a:t>discretas</a:t>
            </a:r>
            <a:r>
              <a:rPr kumimoji="0" lang="en-US" altLang="en-US" sz="1800" b="1" i="0" u="none" strike="noStrike" cap="none" normalizeH="0" baseline="0" dirty="0">
                <a:ln>
                  <a:noFill/>
                </a:ln>
                <a:solidFill>
                  <a:srgbClr val="333333"/>
                </a:solidFill>
                <a:effectLst/>
                <a:latin typeface="Calibri" panose="020F0502020204030204" pitchFamily="34" charset="0"/>
                <a:cs typeface="Calibri" panose="020F050202020403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es-ES" dirty="0">
                <a:latin typeface="Calibri" panose="020F0502020204030204" pitchFamily="34" charset="0"/>
                <a:cs typeface="Calibri" panose="020F0502020204030204" pitchFamily="34" charset="0"/>
              </a:rPr>
              <a:t>son aquellas cuyas observaciones solo pueden ser contadas y se agrupan ‘inherentemente’ o ‘naturalmente’ en categorías, porque sólo pueden tomar </a:t>
            </a:r>
            <a:r>
              <a:rPr lang="en-US" dirty="0">
                <a:solidFill>
                  <a:srgbClr val="333333"/>
                </a:solidFill>
                <a:latin typeface="Calibri" panose="020F0502020204030204" pitchFamily="34" charset="0"/>
                <a:cs typeface="Calibri" panose="020F0502020204030204" pitchFamily="34" charset="0"/>
              </a:rPr>
              <a:t>los </a:t>
            </a:r>
            <a:r>
              <a:rPr lang="en-US" dirty="0" err="1">
                <a:solidFill>
                  <a:srgbClr val="333333"/>
                </a:solidFill>
                <a:latin typeface="Calibri" panose="020F0502020204030204" pitchFamily="34" charset="0"/>
                <a:cs typeface="Calibri" panose="020F0502020204030204" pitchFamily="34" charset="0"/>
              </a:rPr>
              <a:t>valores</a:t>
            </a:r>
            <a:r>
              <a:rPr lang="en-US" dirty="0">
                <a:solidFill>
                  <a:srgbClr val="333333"/>
                </a:solidFill>
                <a:latin typeface="Calibri" panose="020F0502020204030204" pitchFamily="34" charset="0"/>
                <a:cs typeface="Calibri" panose="020F0502020204030204" pitchFamily="34" charset="0"/>
              </a:rPr>
              <a:t> que </a:t>
            </a:r>
            <a:r>
              <a:rPr lang="es-CO" dirty="0">
                <a:solidFill>
                  <a:srgbClr val="333333"/>
                </a:solidFill>
                <a:latin typeface="Calibri" panose="020F0502020204030204" pitchFamily="34" charset="0"/>
                <a:cs typeface="Calibri" panose="020F0502020204030204" pitchFamily="34" charset="0"/>
              </a:rPr>
              <a:t>únicamente</a:t>
            </a:r>
            <a:r>
              <a:rPr lang="en-US" dirty="0">
                <a:solidFill>
                  <a:srgbClr val="333333"/>
                </a:solidFill>
                <a:latin typeface="Calibri" panose="020F0502020204030204" pitchFamily="34" charset="0"/>
                <a:cs typeface="Calibri" panose="020F0502020204030204" pitchFamily="34" charset="0"/>
              </a:rPr>
              <a:t> </a:t>
            </a:r>
            <a:r>
              <a:rPr lang="en-US" dirty="0" err="1">
                <a:solidFill>
                  <a:srgbClr val="333333"/>
                </a:solidFill>
                <a:latin typeface="Calibri" panose="020F0502020204030204" pitchFamily="34" charset="0"/>
                <a:cs typeface="Calibri" panose="020F0502020204030204" pitchFamily="34" charset="0"/>
              </a:rPr>
              <a:t>pertenecen</a:t>
            </a:r>
            <a:r>
              <a:rPr lang="en-US" dirty="0">
                <a:solidFill>
                  <a:srgbClr val="333333"/>
                </a:solidFill>
                <a:latin typeface="Calibri" panose="020F0502020204030204" pitchFamily="34" charset="0"/>
                <a:cs typeface="Calibri" panose="020F0502020204030204" pitchFamily="34" charset="0"/>
              </a:rPr>
              <a:t> al conjunto</a:t>
            </a:r>
            <a:endParaRPr kumimoji="0" lang="en-US" altLang="en-US" b="0" i="0" u="none" strike="noStrike" cap="none" normalizeH="0" baseline="0" dirty="0">
              <a:ln>
                <a:noFill/>
              </a:ln>
              <a:solidFill>
                <a:srgbClr val="333333"/>
              </a:solidFill>
              <a:effectLst/>
              <a:latin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p:txBody>
      </p:sp>
      <p:pic>
        <p:nvPicPr>
          <p:cNvPr id="6" name="Picture 5">
            <a:extLst>
              <a:ext uri="{FF2B5EF4-FFF2-40B4-BE49-F238E27FC236}">
                <a16:creationId xmlns:a16="http://schemas.microsoft.com/office/drawing/2014/main" id="{058F000F-B906-4C2D-A69E-972B21E53210}"/>
              </a:ext>
            </a:extLst>
          </p:cNvPr>
          <p:cNvPicPr>
            <a:picLocks noChangeAspect="1"/>
          </p:cNvPicPr>
          <p:nvPr/>
        </p:nvPicPr>
        <p:blipFill rotWithShape="1">
          <a:blip r:embed="rId3"/>
          <a:srcRect l="40896" t="30593" r="2657" b="19903"/>
          <a:stretch/>
        </p:blipFill>
        <p:spPr>
          <a:xfrm>
            <a:off x="1343451" y="3788032"/>
            <a:ext cx="5850089" cy="3206541"/>
          </a:xfrm>
          <a:prstGeom prst="rect">
            <a:avLst/>
          </a:prstGeom>
        </p:spPr>
      </p:pic>
    </p:spTree>
    <p:extLst>
      <p:ext uri="{BB962C8B-B14F-4D97-AF65-F5344CB8AC3E}">
        <p14:creationId xmlns:p14="http://schemas.microsoft.com/office/powerpoint/2010/main" val="404601466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Imagen relacionada">
            <a:extLst>
              <a:ext uri="{FF2B5EF4-FFF2-40B4-BE49-F238E27FC236}">
                <a16:creationId xmlns:a16="http://schemas.microsoft.com/office/drawing/2014/main" id="{40B56A59-B6C9-4872-BADD-4BF23F3010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50387" y="2326943"/>
            <a:ext cx="3992960" cy="440822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2194AE5B-299B-4B70-813C-E38F3B120C26}"/>
              </a:ext>
            </a:extLst>
          </p:cNvPr>
          <p:cNvSpPr txBox="1"/>
          <p:nvPr/>
        </p:nvSpPr>
        <p:spPr>
          <a:xfrm>
            <a:off x="252482" y="122829"/>
            <a:ext cx="5377219" cy="584775"/>
          </a:xfrm>
          <a:prstGeom prst="rect">
            <a:avLst/>
          </a:prstGeom>
          <a:noFill/>
        </p:spPr>
        <p:txBody>
          <a:bodyPr wrap="square" rtlCol="0">
            <a:spAutoFit/>
          </a:bodyPr>
          <a:lstStyle/>
          <a:p>
            <a:r>
              <a:rPr lang="en-US" sz="3200" b="1" dirty="0" err="1"/>
              <a:t>DATOS</a:t>
            </a:r>
            <a:r>
              <a:rPr lang="en-US" sz="3200" b="1" dirty="0"/>
              <a:t> </a:t>
            </a:r>
            <a:r>
              <a:rPr lang="en-US" sz="3200" b="1" dirty="0" err="1"/>
              <a:t>GEOSPACIALES</a:t>
            </a:r>
            <a:endParaRPr lang="en-US" sz="3200" b="1" dirty="0"/>
          </a:p>
        </p:txBody>
      </p:sp>
      <p:sp>
        <p:nvSpPr>
          <p:cNvPr id="4" name="Rectangle 3">
            <a:extLst>
              <a:ext uri="{FF2B5EF4-FFF2-40B4-BE49-F238E27FC236}">
                <a16:creationId xmlns:a16="http://schemas.microsoft.com/office/drawing/2014/main" id="{03FDD0C5-52F1-4649-AF30-4BC011C90189}"/>
              </a:ext>
            </a:extLst>
          </p:cNvPr>
          <p:cNvSpPr/>
          <p:nvPr/>
        </p:nvSpPr>
        <p:spPr>
          <a:xfrm>
            <a:off x="76546" y="707604"/>
            <a:ext cx="8660295" cy="1477328"/>
          </a:xfrm>
          <a:prstGeom prst="rect">
            <a:avLst/>
          </a:prstGeom>
        </p:spPr>
        <p:txBody>
          <a:bodyPr wrap="square">
            <a:spAutoFit/>
          </a:bodyPr>
          <a:lstStyle/>
          <a:p>
            <a:pPr algn="just"/>
            <a:r>
              <a:rPr lang="en-US" sz="1800" u="sng" dirty="0">
                <a:solidFill>
                  <a:srgbClr val="E9711C"/>
                </a:solidFill>
                <a:hlinkClick r:id="rId3" tooltip="Learn more about Geospatial Data from ScienceDirect's AI-generated Topic Pages"/>
              </a:rPr>
              <a:t>Geospatial data</a:t>
            </a:r>
            <a:r>
              <a:rPr lang="en-US" sz="1800" dirty="0">
                <a:solidFill>
                  <a:srgbClr val="2E2E2E"/>
                </a:solidFill>
              </a:rPr>
              <a:t> is data about objects, events, or phenomena that have a location on the surface of the earth, including location information (usually coordinates on the earth), attribute information (the characteristics of the object, event, or phenomena concerned), and often also temporal information (the time or life span at which the location and attributes exist). </a:t>
            </a:r>
            <a:endParaRPr lang="en-US" sz="1800" dirty="0"/>
          </a:p>
        </p:txBody>
      </p:sp>
    </p:spTree>
    <p:extLst>
      <p:ext uri="{BB962C8B-B14F-4D97-AF65-F5344CB8AC3E}">
        <p14:creationId xmlns:p14="http://schemas.microsoft.com/office/powerpoint/2010/main" val="41172264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Geodata Types">
            <a:extLst>
              <a:ext uri="{FF2B5EF4-FFF2-40B4-BE49-F238E27FC236}">
                <a16:creationId xmlns:a16="http://schemas.microsoft.com/office/drawing/2014/main" id="{7D7ABE47-BABD-4491-814A-D37AF6A7F63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1610" y="1077085"/>
            <a:ext cx="5959628" cy="542676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0C932CA8-82ED-4B6D-A86E-5EAC3A2CDF35}"/>
              </a:ext>
            </a:extLst>
          </p:cNvPr>
          <p:cNvSpPr txBox="1"/>
          <p:nvPr/>
        </p:nvSpPr>
        <p:spPr>
          <a:xfrm>
            <a:off x="252482" y="122829"/>
            <a:ext cx="5377219" cy="584775"/>
          </a:xfrm>
          <a:prstGeom prst="rect">
            <a:avLst/>
          </a:prstGeom>
          <a:noFill/>
        </p:spPr>
        <p:txBody>
          <a:bodyPr wrap="square" rtlCol="0">
            <a:spAutoFit/>
          </a:bodyPr>
          <a:lstStyle/>
          <a:p>
            <a:r>
              <a:rPr lang="en-US" sz="3200" b="1" dirty="0" err="1"/>
              <a:t>DATOS</a:t>
            </a:r>
            <a:r>
              <a:rPr lang="en-US" sz="3200" b="1" dirty="0"/>
              <a:t> </a:t>
            </a:r>
            <a:r>
              <a:rPr lang="en-US" sz="3200" b="1" dirty="0" err="1"/>
              <a:t>GEOSPACIALES</a:t>
            </a:r>
            <a:endParaRPr lang="en-US" sz="3200" b="1" dirty="0"/>
          </a:p>
        </p:txBody>
      </p:sp>
    </p:spTree>
    <p:extLst>
      <p:ext uri="{BB962C8B-B14F-4D97-AF65-F5344CB8AC3E}">
        <p14:creationId xmlns:p14="http://schemas.microsoft.com/office/powerpoint/2010/main" val="113609506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546AE3B-6439-4773-8FB3-86530D1AF0B7}"/>
              </a:ext>
            </a:extLst>
          </p:cNvPr>
          <p:cNvSpPr>
            <a:spLocks noChangeArrowheads="1"/>
          </p:cNvSpPr>
          <p:nvPr/>
        </p:nvSpPr>
        <p:spPr bwMode="auto">
          <a:xfrm>
            <a:off x="196763" y="334114"/>
            <a:ext cx="8626384" cy="276998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685800"/>
            <a:r>
              <a:rPr lang="en-US" altLang="en-US" sz="1800" b="1" dirty="0">
                <a:solidFill>
                  <a:srgbClr val="000000"/>
                </a:solidFill>
                <a:latin typeface="+mn-lt"/>
              </a:rPr>
              <a:t>CONTINUOUS </a:t>
            </a:r>
            <a:r>
              <a:rPr lang="en-US" altLang="en-US" sz="1800" b="1" dirty="0" err="1">
                <a:solidFill>
                  <a:srgbClr val="000000"/>
                </a:solidFill>
                <a:latin typeface="+mn-lt"/>
              </a:rPr>
              <a:t>RASTERS</a:t>
            </a:r>
            <a:endParaRPr lang="en-US" altLang="en-US" sz="1800" b="1" dirty="0">
              <a:solidFill>
                <a:srgbClr val="000000"/>
              </a:solidFill>
              <a:latin typeface="+mn-lt"/>
            </a:endParaRPr>
          </a:p>
          <a:p>
            <a:pPr defTabSz="685800"/>
            <a:endParaRPr lang="en-US" altLang="en-US" sz="1800" b="1" dirty="0">
              <a:solidFill>
                <a:srgbClr val="000000"/>
              </a:solidFill>
              <a:latin typeface="+mn-lt"/>
            </a:endParaRPr>
          </a:p>
          <a:p>
            <a:pPr algn="just" defTabSz="685800"/>
            <a:r>
              <a:rPr lang="en-US" altLang="en-US" sz="1800" b="1" dirty="0">
                <a:solidFill>
                  <a:srgbClr val="000000"/>
                </a:solidFill>
                <a:latin typeface="+mn-lt"/>
              </a:rPr>
              <a:t>Continuous </a:t>
            </a:r>
            <a:r>
              <a:rPr lang="en-US" altLang="en-US" sz="1800" b="1" dirty="0" err="1">
                <a:solidFill>
                  <a:srgbClr val="000000"/>
                </a:solidFill>
                <a:latin typeface="+mn-lt"/>
              </a:rPr>
              <a:t>rasters</a:t>
            </a:r>
            <a:r>
              <a:rPr lang="en-US" altLang="en-US" sz="1800" dirty="0">
                <a:solidFill>
                  <a:srgbClr val="000000"/>
                </a:solidFill>
                <a:latin typeface="+mn-lt"/>
              </a:rPr>
              <a:t> (non-discrete) are grid cells with gradual changing data such as elevation, temperature or an aerial photograph. A continuous raster surface can be derived from a </a:t>
            </a:r>
            <a:r>
              <a:rPr lang="en-US" altLang="en-US" sz="1800" b="1" dirty="0">
                <a:solidFill>
                  <a:srgbClr val="000000"/>
                </a:solidFill>
                <a:latin typeface="+mn-lt"/>
              </a:rPr>
              <a:t>fixed registration point</a:t>
            </a:r>
            <a:r>
              <a:rPr lang="en-US" altLang="en-US" sz="1800" dirty="0">
                <a:solidFill>
                  <a:srgbClr val="000000"/>
                </a:solidFill>
                <a:latin typeface="+mn-lt"/>
              </a:rPr>
              <a:t>. For example, digital elevation models use sea level as a registration point. Each cell represents a value above or below sea level.</a:t>
            </a:r>
          </a:p>
          <a:p>
            <a:pPr algn="just" defTabSz="685800"/>
            <a:endParaRPr lang="en-US" altLang="en-US" sz="1800" dirty="0">
              <a:solidFill>
                <a:srgbClr val="000000"/>
              </a:solidFill>
              <a:latin typeface="+mn-lt"/>
            </a:endParaRPr>
          </a:p>
          <a:p>
            <a:pPr algn="just" defTabSz="685800"/>
            <a:endParaRPr lang="en-US" altLang="en-US" sz="1800" dirty="0">
              <a:latin typeface="+mn-lt"/>
            </a:endParaRPr>
          </a:p>
          <a:p>
            <a:pPr defTabSz="685800"/>
            <a:r>
              <a:rPr lang="en-US" altLang="en-US" sz="1800" dirty="0">
                <a:solidFill>
                  <a:srgbClr val="000000"/>
                </a:solidFill>
                <a:latin typeface="+mn-lt"/>
              </a:rPr>
              <a:t>                                                                                       </a:t>
            </a:r>
          </a:p>
        </p:txBody>
      </p:sp>
      <p:pic>
        <p:nvPicPr>
          <p:cNvPr id="11266" name="Picture 2" descr="Continuous raster">
            <a:extLst>
              <a:ext uri="{FF2B5EF4-FFF2-40B4-BE49-F238E27FC236}">
                <a16:creationId xmlns:a16="http://schemas.microsoft.com/office/drawing/2014/main" id="{45F949CE-2EB9-4624-AA30-5ED74DDA77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7987" y="3169983"/>
            <a:ext cx="7335392" cy="23300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765664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0C7D52F-FCA7-40DD-8A33-BEF64583AF4C}"/>
              </a:ext>
            </a:extLst>
          </p:cNvPr>
          <p:cNvSpPr/>
          <p:nvPr/>
        </p:nvSpPr>
        <p:spPr>
          <a:xfrm>
            <a:off x="211033" y="284119"/>
            <a:ext cx="8366077" cy="2862322"/>
          </a:xfrm>
          <a:prstGeom prst="rect">
            <a:avLst/>
          </a:prstGeom>
        </p:spPr>
        <p:txBody>
          <a:bodyPr wrap="square">
            <a:spAutoFit/>
          </a:bodyPr>
          <a:lstStyle/>
          <a:p>
            <a:pPr algn="just" defTabSz="685800"/>
            <a:r>
              <a:rPr lang="en-US" altLang="en-US" sz="1800" b="1" dirty="0">
                <a:latin typeface="+mn-lt"/>
              </a:rPr>
              <a:t>DISCRETE </a:t>
            </a:r>
            <a:r>
              <a:rPr lang="en-US" altLang="en-US" sz="1800" b="1" dirty="0" err="1">
                <a:latin typeface="+mn-lt"/>
              </a:rPr>
              <a:t>RASTERS</a:t>
            </a:r>
            <a:endParaRPr lang="en-US" altLang="en-US" sz="1800" b="1" dirty="0">
              <a:latin typeface="+mn-lt"/>
            </a:endParaRPr>
          </a:p>
          <a:p>
            <a:pPr algn="just" defTabSz="685800"/>
            <a:endParaRPr lang="en-US" altLang="en-US" sz="1800" b="1" dirty="0">
              <a:latin typeface="+mn-lt"/>
            </a:endParaRPr>
          </a:p>
          <a:p>
            <a:pPr algn="just" defTabSz="685800"/>
            <a:r>
              <a:rPr lang="en-US" altLang="en-US" sz="1800" dirty="0">
                <a:latin typeface="+mn-lt"/>
              </a:rPr>
              <a:t>Discrete </a:t>
            </a:r>
            <a:r>
              <a:rPr lang="en-US" altLang="en-US" sz="1800" dirty="0" err="1">
                <a:latin typeface="+mn-lt"/>
              </a:rPr>
              <a:t>rasters</a:t>
            </a:r>
            <a:r>
              <a:rPr lang="en-US" altLang="en-US" sz="1800" dirty="0">
                <a:latin typeface="+mn-lt"/>
              </a:rPr>
              <a:t> have distinct themes or categories. For example, one grid cell represents a land cover class or a soil type.</a:t>
            </a:r>
          </a:p>
          <a:p>
            <a:pPr algn="just" defTabSz="685800"/>
            <a:endParaRPr lang="en-US" altLang="en-US" sz="1800" dirty="0">
              <a:latin typeface="+mn-lt"/>
            </a:endParaRPr>
          </a:p>
          <a:p>
            <a:pPr algn="just" defTabSz="685800"/>
            <a:r>
              <a:rPr lang="en-US" altLang="en-US" sz="1800" dirty="0">
                <a:latin typeface="+mn-lt"/>
              </a:rPr>
              <a:t>In a discrete raster </a:t>
            </a:r>
            <a:r>
              <a:rPr lang="en-US" altLang="en-US" sz="1800" b="1" dirty="0">
                <a:solidFill>
                  <a:srgbClr val="569ABF"/>
                </a:solidFill>
                <a:latin typeface="+mn-lt"/>
                <a:hlinkClick r:id="rId2"/>
              </a:rPr>
              <a:t>land cover/use map</a:t>
            </a:r>
            <a:r>
              <a:rPr lang="en-US" altLang="en-US" sz="1800" dirty="0">
                <a:latin typeface="+mn-lt"/>
              </a:rPr>
              <a:t>, you can distinguish each thematic class. Each class can be discretely defined where it begins and ends. In other words, each land cover cell is definable and it fills the entire area of the cell.</a:t>
            </a:r>
          </a:p>
          <a:p>
            <a:pPr algn="just" defTabSz="685800"/>
            <a:endParaRPr lang="en-US" altLang="en-US" sz="1800" dirty="0">
              <a:latin typeface="+mn-lt"/>
            </a:endParaRPr>
          </a:p>
          <a:p>
            <a:pPr algn="just" defTabSz="685800"/>
            <a:r>
              <a:rPr lang="en-US" altLang="en-US" sz="1800" dirty="0">
                <a:latin typeface="+mn-lt"/>
              </a:rPr>
              <a:t>Discrete data usually consists of integers to represent classes.</a:t>
            </a:r>
          </a:p>
        </p:txBody>
      </p:sp>
      <p:pic>
        <p:nvPicPr>
          <p:cNvPr id="3" name="Picture 2" descr="Discrete raster">
            <a:extLst>
              <a:ext uri="{FF2B5EF4-FFF2-40B4-BE49-F238E27FC236}">
                <a16:creationId xmlns:a16="http://schemas.microsoft.com/office/drawing/2014/main" id="{4D684C17-F497-4436-A4BB-F4CCC7C2F0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7032" y="3875333"/>
            <a:ext cx="6446355" cy="21365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916052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A174C57-20CC-4597-A128-39B9EE25B93F}"/>
              </a:ext>
            </a:extLst>
          </p:cNvPr>
          <p:cNvSpPr>
            <a:spLocks noChangeArrowheads="1"/>
          </p:cNvSpPr>
          <p:nvPr/>
        </p:nvSpPr>
        <p:spPr bwMode="auto">
          <a:xfrm>
            <a:off x="101295" y="170423"/>
            <a:ext cx="8678269" cy="166199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defTabSz="685800"/>
            <a:r>
              <a:rPr lang="en-US" altLang="en-US" b="1" dirty="0">
                <a:solidFill>
                  <a:srgbClr val="000000"/>
                </a:solidFill>
                <a:latin typeface="Roboto"/>
              </a:rPr>
              <a:t>Vector GIS File Formats:</a:t>
            </a:r>
          </a:p>
          <a:p>
            <a:pPr algn="just" defTabSz="685800"/>
            <a:r>
              <a:rPr lang="en-US" altLang="en-US" b="1" dirty="0">
                <a:solidFill>
                  <a:srgbClr val="569ABF"/>
                </a:solidFill>
                <a:latin typeface="inherit"/>
                <a:hlinkClick r:id="rId2"/>
              </a:rPr>
              <a:t>  </a:t>
            </a:r>
            <a:r>
              <a:rPr lang="en-US" altLang="en-US" b="1" dirty="0">
                <a:solidFill>
                  <a:srgbClr val="569ABF"/>
                </a:solidFill>
                <a:latin typeface="inherit"/>
              </a:rPr>
              <a:t>                                                              </a:t>
            </a:r>
            <a:endParaRPr lang="en-US" altLang="en-US" dirty="0"/>
          </a:p>
          <a:p>
            <a:pPr algn="just" defTabSz="685800"/>
            <a:r>
              <a:rPr lang="en-US" altLang="en-US" dirty="0">
                <a:solidFill>
                  <a:srgbClr val="000000"/>
                </a:solidFill>
                <a:latin typeface="Roboto"/>
              </a:rPr>
              <a:t>Vector graphics are comprised of vertices and paths.</a:t>
            </a:r>
          </a:p>
          <a:p>
            <a:pPr algn="just" defTabSz="685800"/>
            <a:endParaRPr lang="en-US" altLang="en-US" dirty="0"/>
          </a:p>
          <a:p>
            <a:pPr algn="just" defTabSz="685800"/>
            <a:r>
              <a:rPr lang="en-US" altLang="en-US" dirty="0">
                <a:solidFill>
                  <a:srgbClr val="000000"/>
                </a:solidFill>
                <a:latin typeface="Roboto"/>
              </a:rPr>
              <a:t>The three basic symbol types for vector data are points, lines and polygons (areas). These GIS file formats house vector data.</a:t>
            </a:r>
            <a:endParaRPr lang="en-US" altLang="en-US" b="1" dirty="0">
              <a:solidFill>
                <a:srgbClr val="569ABF"/>
              </a:solidFill>
              <a:latin typeface="inherit"/>
            </a:endParaRPr>
          </a:p>
        </p:txBody>
      </p:sp>
      <p:pic>
        <p:nvPicPr>
          <p:cNvPr id="5" name="Picture 4">
            <a:extLst>
              <a:ext uri="{FF2B5EF4-FFF2-40B4-BE49-F238E27FC236}">
                <a16:creationId xmlns:a16="http://schemas.microsoft.com/office/drawing/2014/main" id="{430A9931-6CB7-417D-98AD-96A923E23296}"/>
              </a:ext>
            </a:extLst>
          </p:cNvPr>
          <p:cNvPicPr>
            <a:picLocks noChangeAspect="1"/>
          </p:cNvPicPr>
          <p:nvPr/>
        </p:nvPicPr>
        <p:blipFill rotWithShape="1">
          <a:blip r:embed="rId3"/>
          <a:srcRect l="7837" t="12095" r="9722" b="12476"/>
          <a:stretch/>
        </p:blipFill>
        <p:spPr>
          <a:xfrm>
            <a:off x="164939" y="1997788"/>
            <a:ext cx="8289948" cy="4740534"/>
          </a:xfrm>
          <a:prstGeom prst="rect">
            <a:avLst/>
          </a:prstGeom>
        </p:spPr>
      </p:pic>
    </p:spTree>
    <p:extLst>
      <p:ext uri="{BB962C8B-B14F-4D97-AF65-F5344CB8AC3E}">
        <p14:creationId xmlns:p14="http://schemas.microsoft.com/office/powerpoint/2010/main" val="38378961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D8A109-7A1D-4409-9FD8-1D3EB87DBF68}"/>
              </a:ext>
            </a:extLst>
          </p:cNvPr>
          <p:cNvSpPr/>
          <p:nvPr/>
        </p:nvSpPr>
        <p:spPr>
          <a:xfrm>
            <a:off x="68360" y="146090"/>
            <a:ext cx="2864951" cy="369332"/>
          </a:xfrm>
          <a:prstGeom prst="rect">
            <a:avLst/>
          </a:prstGeom>
        </p:spPr>
        <p:txBody>
          <a:bodyPr wrap="none">
            <a:spAutoFit/>
          </a:bodyPr>
          <a:lstStyle/>
          <a:p>
            <a:pPr lvl="0" eaLnBrk="0" fontAlgn="base" hangingPunct="0">
              <a:spcBef>
                <a:spcPct val="0"/>
              </a:spcBef>
              <a:spcAft>
                <a:spcPct val="0"/>
              </a:spcAft>
            </a:pPr>
            <a:r>
              <a:rPr lang="en-US" altLang="en-US" b="1" dirty="0">
                <a:solidFill>
                  <a:srgbClr val="000000"/>
                </a:solidFill>
                <a:latin typeface="Roboto"/>
              </a:rPr>
              <a:t>Vector GIS File Formats:</a:t>
            </a:r>
          </a:p>
        </p:txBody>
      </p:sp>
      <p:pic>
        <p:nvPicPr>
          <p:cNvPr id="3" name="Picture 2">
            <a:extLst>
              <a:ext uri="{FF2B5EF4-FFF2-40B4-BE49-F238E27FC236}">
                <a16:creationId xmlns:a16="http://schemas.microsoft.com/office/drawing/2014/main" id="{23D66A81-E1C5-4DD0-A885-BE1E0D595018}"/>
              </a:ext>
            </a:extLst>
          </p:cNvPr>
          <p:cNvPicPr>
            <a:picLocks noChangeAspect="1"/>
          </p:cNvPicPr>
          <p:nvPr/>
        </p:nvPicPr>
        <p:blipFill rotWithShape="1">
          <a:blip r:embed="rId2"/>
          <a:srcRect l="8032" t="12725" r="9473" b="3497"/>
          <a:stretch/>
        </p:blipFill>
        <p:spPr>
          <a:xfrm>
            <a:off x="192157" y="881270"/>
            <a:ext cx="8739808" cy="5547328"/>
          </a:xfrm>
          <a:prstGeom prst="rect">
            <a:avLst/>
          </a:prstGeom>
        </p:spPr>
      </p:pic>
    </p:spTree>
    <p:extLst>
      <p:ext uri="{BB962C8B-B14F-4D97-AF65-F5344CB8AC3E}">
        <p14:creationId xmlns:p14="http://schemas.microsoft.com/office/powerpoint/2010/main" val="182799348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C6F2E95-824B-4946-9D5C-2A7CA9377349}"/>
              </a:ext>
            </a:extLst>
          </p:cNvPr>
          <p:cNvSpPr/>
          <p:nvPr/>
        </p:nvSpPr>
        <p:spPr>
          <a:xfrm>
            <a:off x="114743" y="126212"/>
            <a:ext cx="2864951" cy="369332"/>
          </a:xfrm>
          <a:prstGeom prst="rect">
            <a:avLst/>
          </a:prstGeom>
        </p:spPr>
        <p:txBody>
          <a:bodyPr wrap="none">
            <a:spAutoFit/>
          </a:bodyPr>
          <a:lstStyle/>
          <a:p>
            <a:pPr lvl="0" eaLnBrk="0" fontAlgn="base" hangingPunct="0">
              <a:spcBef>
                <a:spcPct val="0"/>
              </a:spcBef>
              <a:spcAft>
                <a:spcPct val="0"/>
              </a:spcAft>
            </a:pPr>
            <a:r>
              <a:rPr lang="en-US" altLang="en-US" b="1" dirty="0">
                <a:solidFill>
                  <a:srgbClr val="000000"/>
                </a:solidFill>
                <a:latin typeface="Roboto"/>
              </a:rPr>
              <a:t>Vector GIS File Formats:</a:t>
            </a:r>
          </a:p>
        </p:txBody>
      </p:sp>
      <p:pic>
        <p:nvPicPr>
          <p:cNvPr id="3" name="Picture 2">
            <a:extLst>
              <a:ext uri="{FF2B5EF4-FFF2-40B4-BE49-F238E27FC236}">
                <a16:creationId xmlns:a16="http://schemas.microsoft.com/office/drawing/2014/main" id="{210FE308-AE03-4D82-8219-0098B8905548}"/>
              </a:ext>
            </a:extLst>
          </p:cNvPr>
          <p:cNvPicPr>
            <a:picLocks noChangeAspect="1"/>
          </p:cNvPicPr>
          <p:nvPr/>
        </p:nvPicPr>
        <p:blipFill rotWithShape="1">
          <a:blip r:embed="rId2"/>
          <a:srcRect l="8132" t="13221" r="9340" b="5748"/>
          <a:stretch/>
        </p:blipFill>
        <p:spPr>
          <a:xfrm>
            <a:off x="324677" y="921026"/>
            <a:ext cx="8594036" cy="5273804"/>
          </a:xfrm>
          <a:prstGeom prst="rect">
            <a:avLst/>
          </a:prstGeom>
        </p:spPr>
      </p:pic>
    </p:spTree>
    <p:extLst>
      <p:ext uri="{BB962C8B-B14F-4D97-AF65-F5344CB8AC3E}">
        <p14:creationId xmlns:p14="http://schemas.microsoft.com/office/powerpoint/2010/main" val="38752989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9164839-836D-4E3B-8108-63A7640F065C}"/>
              </a:ext>
            </a:extLst>
          </p:cNvPr>
          <p:cNvPicPr>
            <a:picLocks noChangeAspect="1"/>
          </p:cNvPicPr>
          <p:nvPr/>
        </p:nvPicPr>
        <p:blipFill rotWithShape="1">
          <a:blip r:embed="rId2"/>
          <a:srcRect l="7971" t="11804" r="8776" b="5234"/>
          <a:stretch/>
        </p:blipFill>
        <p:spPr>
          <a:xfrm>
            <a:off x="311426" y="828259"/>
            <a:ext cx="8521148" cy="5307177"/>
          </a:xfrm>
          <a:prstGeom prst="rect">
            <a:avLst/>
          </a:prstGeom>
        </p:spPr>
      </p:pic>
      <p:sp>
        <p:nvSpPr>
          <p:cNvPr id="3" name="Rectangle 2">
            <a:extLst>
              <a:ext uri="{FF2B5EF4-FFF2-40B4-BE49-F238E27FC236}">
                <a16:creationId xmlns:a16="http://schemas.microsoft.com/office/drawing/2014/main" id="{C28158A9-B595-4448-AC70-CE65AEF85901}"/>
              </a:ext>
            </a:extLst>
          </p:cNvPr>
          <p:cNvSpPr/>
          <p:nvPr/>
        </p:nvSpPr>
        <p:spPr>
          <a:xfrm>
            <a:off x="108116" y="232230"/>
            <a:ext cx="2864951" cy="369332"/>
          </a:xfrm>
          <a:prstGeom prst="rect">
            <a:avLst/>
          </a:prstGeom>
        </p:spPr>
        <p:txBody>
          <a:bodyPr wrap="none">
            <a:spAutoFit/>
          </a:bodyPr>
          <a:lstStyle/>
          <a:p>
            <a:pPr lvl="0" eaLnBrk="0" fontAlgn="base" hangingPunct="0">
              <a:spcBef>
                <a:spcPct val="0"/>
              </a:spcBef>
              <a:spcAft>
                <a:spcPct val="0"/>
              </a:spcAft>
            </a:pPr>
            <a:r>
              <a:rPr lang="en-US" altLang="en-US" b="1" dirty="0">
                <a:solidFill>
                  <a:srgbClr val="000000"/>
                </a:solidFill>
                <a:latin typeface="Roboto"/>
              </a:rPr>
              <a:t>Vector GIS File Formats:</a:t>
            </a:r>
          </a:p>
        </p:txBody>
      </p:sp>
    </p:spTree>
    <p:extLst>
      <p:ext uri="{BB962C8B-B14F-4D97-AF65-F5344CB8AC3E}">
        <p14:creationId xmlns:p14="http://schemas.microsoft.com/office/powerpoint/2010/main" val="247017221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A2C99AB-5048-4754-AD67-9609C3ABBDBB}"/>
              </a:ext>
            </a:extLst>
          </p:cNvPr>
          <p:cNvPicPr>
            <a:picLocks noChangeAspect="1"/>
          </p:cNvPicPr>
          <p:nvPr/>
        </p:nvPicPr>
        <p:blipFill rotWithShape="1">
          <a:blip r:embed="rId2"/>
          <a:srcRect l="7730" t="14251" r="9420" b="6264"/>
          <a:stretch/>
        </p:blipFill>
        <p:spPr>
          <a:xfrm>
            <a:off x="152398" y="722243"/>
            <a:ext cx="8806071" cy="5280221"/>
          </a:xfrm>
          <a:prstGeom prst="rect">
            <a:avLst/>
          </a:prstGeom>
        </p:spPr>
      </p:pic>
      <p:sp>
        <p:nvSpPr>
          <p:cNvPr id="3" name="Rectangle 2">
            <a:extLst>
              <a:ext uri="{FF2B5EF4-FFF2-40B4-BE49-F238E27FC236}">
                <a16:creationId xmlns:a16="http://schemas.microsoft.com/office/drawing/2014/main" id="{36A04BDB-8768-49E7-8CE4-58BFF870C650}"/>
              </a:ext>
            </a:extLst>
          </p:cNvPr>
          <p:cNvSpPr/>
          <p:nvPr/>
        </p:nvSpPr>
        <p:spPr>
          <a:xfrm>
            <a:off x="108116" y="232230"/>
            <a:ext cx="2864951" cy="369332"/>
          </a:xfrm>
          <a:prstGeom prst="rect">
            <a:avLst/>
          </a:prstGeom>
        </p:spPr>
        <p:txBody>
          <a:bodyPr wrap="none">
            <a:spAutoFit/>
          </a:bodyPr>
          <a:lstStyle/>
          <a:p>
            <a:pPr lvl="0" eaLnBrk="0" fontAlgn="base" hangingPunct="0">
              <a:spcBef>
                <a:spcPct val="0"/>
              </a:spcBef>
              <a:spcAft>
                <a:spcPct val="0"/>
              </a:spcAft>
            </a:pPr>
            <a:r>
              <a:rPr lang="en-US" altLang="en-US" b="1" dirty="0">
                <a:solidFill>
                  <a:srgbClr val="000000"/>
                </a:solidFill>
                <a:latin typeface="Roboto"/>
              </a:rPr>
              <a:t>Vector GIS File Formats:</a:t>
            </a:r>
          </a:p>
        </p:txBody>
      </p:sp>
    </p:spTree>
    <p:extLst>
      <p:ext uri="{BB962C8B-B14F-4D97-AF65-F5344CB8AC3E}">
        <p14:creationId xmlns:p14="http://schemas.microsoft.com/office/powerpoint/2010/main" val="26475947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p:cNvSpPr txBox="1">
            <a:spLocks/>
          </p:cNvSpPr>
          <p:nvPr/>
        </p:nvSpPr>
        <p:spPr>
          <a:xfrm>
            <a:off x="449256" y="592993"/>
            <a:ext cx="10515600" cy="5341776"/>
          </a:xfrm>
          <a:prstGeom prst="rect">
            <a:avLst/>
          </a:prstGeom>
        </p:spPr>
        <p:txBody>
          <a:bodyPr>
            <a:normAutofit fontScale="92500"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4287">
              <a:spcBef>
                <a:spcPts val="1200"/>
              </a:spcBef>
            </a:pPr>
            <a:r>
              <a:rPr lang="en-US" sz="2400" dirty="0"/>
              <a:t>We prefer rectangular data for data analysis (why?)</a:t>
            </a:r>
          </a:p>
          <a:p>
            <a:pPr marL="471487" indent="-457200">
              <a:spcBef>
                <a:spcPts val="1200"/>
              </a:spcBef>
              <a:buFont typeface="Wingdings" charset="2"/>
              <a:buChar char="Ø"/>
            </a:pPr>
            <a:r>
              <a:rPr lang="en-US" sz="2400" dirty="0"/>
              <a:t>Regular structures are easy manipulate and analyze</a:t>
            </a:r>
          </a:p>
          <a:p>
            <a:pPr marL="471487" indent="-457200">
              <a:spcBef>
                <a:spcPts val="1200"/>
              </a:spcBef>
              <a:buFont typeface="Wingdings" charset="2"/>
              <a:buChar char="Ø"/>
            </a:pPr>
            <a:r>
              <a:rPr lang="en-US" sz="2400" dirty="0"/>
              <a:t>A big part of data cleaning is about </a:t>
            </a:r>
            <a:br>
              <a:rPr lang="en-US" sz="2400" dirty="0"/>
            </a:br>
            <a:r>
              <a:rPr lang="en-US" sz="2400" dirty="0"/>
              <a:t>transforming data to be more rectangular</a:t>
            </a:r>
          </a:p>
          <a:p>
            <a:pPr>
              <a:spcBef>
                <a:spcPts val="1200"/>
              </a:spcBef>
            </a:pPr>
            <a:endParaRPr lang="en-US" sz="2400" dirty="0"/>
          </a:p>
          <a:p>
            <a:pPr>
              <a:spcBef>
                <a:spcPts val="1200"/>
              </a:spcBef>
            </a:pPr>
            <a:r>
              <a:rPr lang="en-US" sz="2400" dirty="0"/>
              <a:t>Two main variants</a:t>
            </a:r>
          </a:p>
          <a:p>
            <a:pPr lvl="1">
              <a:spcBef>
                <a:spcPts val="1200"/>
              </a:spcBef>
              <a:buFont typeface="+mj-lt"/>
              <a:buAutoNum type="arabicPeriod"/>
            </a:pPr>
            <a:r>
              <a:rPr lang="en-US" sz="2000" dirty="0"/>
              <a:t>Tables (a.k.a. data-frames  in R/Python and relations in SQL)</a:t>
            </a:r>
          </a:p>
          <a:p>
            <a:pPr lvl="2">
              <a:spcBef>
                <a:spcPts val="1200"/>
              </a:spcBef>
            </a:pPr>
            <a:r>
              <a:rPr lang="en-US" sz="1800" dirty="0"/>
              <a:t>Named columns with different types</a:t>
            </a:r>
          </a:p>
          <a:p>
            <a:pPr lvl="2">
              <a:spcBef>
                <a:spcPts val="1200"/>
              </a:spcBef>
            </a:pPr>
            <a:r>
              <a:rPr lang="en-US" sz="1800" dirty="0"/>
              <a:t>Manipulated using data transformation languages</a:t>
            </a:r>
          </a:p>
          <a:p>
            <a:pPr lvl="3">
              <a:spcBef>
                <a:spcPts val="1200"/>
              </a:spcBef>
            </a:pPr>
            <a:r>
              <a:rPr lang="en-US" sz="1600" dirty="0"/>
              <a:t>map, filter, group by, join, project, </a:t>
            </a:r>
          </a:p>
          <a:p>
            <a:pPr marL="914400" lvl="1" indent="-457200">
              <a:spcBef>
                <a:spcPts val="1200"/>
              </a:spcBef>
              <a:buFont typeface="+mj-lt"/>
              <a:buAutoNum type="arabicPeriod"/>
            </a:pPr>
            <a:r>
              <a:rPr lang="en-US" sz="2000" dirty="0"/>
              <a:t>Matrices</a:t>
            </a:r>
          </a:p>
          <a:p>
            <a:pPr lvl="2">
              <a:spcBef>
                <a:spcPts val="1200"/>
              </a:spcBef>
            </a:pPr>
            <a:r>
              <a:rPr lang="en-US" sz="1800" dirty="0"/>
              <a:t>Numeric data of the same type</a:t>
            </a:r>
          </a:p>
          <a:p>
            <a:pPr lvl="2">
              <a:spcBef>
                <a:spcPts val="1200"/>
              </a:spcBef>
            </a:pPr>
            <a:r>
              <a:rPr lang="en-US" sz="1800" dirty="0"/>
              <a:t>Manipulated using linear algebra </a:t>
            </a:r>
          </a:p>
        </p:txBody>
      </p:sp>
      <p:graphicFrame>
        <p:nvGraphicFramePr>
          <p:cNvPr id="3" name="Table 3"/>
          <p:cNvGraphicFramePr>
            <a:graphicFrameLocks noGrp="1"/>
          </p:cNvGraphicFramePr>
          <p:nvPr>
            <p:extLst>
              <p:ext uri="{D42A27DB-BD31-4B8C-83A1-F6EECF244321}">
                <p14:modId xmlns:p14="http://schemas.microsoft.com/office/powerpoint/2010/main" val="2082350791"/>
              </p:ext>
            </p:extLst>
          </p:nvPr>
        </p:nvGraphicFramePr>
        <p:xfrm>
          <a:off x="6163346" y="4484089"/>
          <a:ext cx="2589160" cy="2157096"/>
        </p:xfrm>
        <a:graphic>
          <a:graphicData uri="http://schemas.openxmlformats.org/drawingml/2006/table">
            <a:tbl>
              <a:tblPr firstRow="1" firstCol="1">
                <a:tableStyleId>{5C22544A-7EE6-4342-B048-85BDC9FD1C3A}</a:tableStyleId>
              </a:tblPr>
              <a:tblGrid>
                <a:gridCol w="323645">
                  <a:extLst>
                    <a:ext uri="{9D8B030D-6E8A-4147-A177-3AD203B41FA5}">
                      <a16:colId xmlns:a16="http://schemas.microsoft.com/office/drawing/2014/main" val="204122827"/>
                    </a:ext>
                  </a:extLst>
                </a:gridCol>
                <a:gridCol w="323645">
                  <a:extLst>
                    <a:ext uri="{9D8B030D-6E8A-4147-A177-3AD203B41FA5}">
                      <a16:colId xmlns:a16="http://schemas.microsoft.com/office/drawing/2014/main" val="2840335580"/>
                    </a:ext>
                  </a:extLst>
                </a:gridCol>
                <a:gridCol w="323645">
                  <a:extLst>
                    <a:ext uri="{9D8B030D-6E8A-4147-A177-3AD203B41FA5}">
                      <a16:colId xmlns:a16="http://schemas.microsoft.com/office/drawing/2014/main" val="4016802263"/>
                    </a:ext>
                  </a:extLst>
                </a:gridCol>
                <a:gridCol w="323645">
                  <a:extLst>
                    <a:ext uri="{9D8B030D-6E8A-4147-A177-3AD203B41FA5}">
                      <a16:colId xmlns:a16="http://schemas.microsoft.com/office/drawing/2014/main" val="3776431533"/>
                    </a:ext>
                  </a:extLst>
                </a:gridCol>
                <a:gridCol w="323645">
                  <a:extLst>
                    <a:ext uri="{9D8B030D-6E8A-4147-A177-3AD203B41FA5}">
                      <a16:colId xmlns:a16="http://schemas.microsoft.com/office/drawing/2014/main" val="4241941389"/>
                    </a:ext>
                  </a:extLst>
                </a:gridCol>
                <a:gridCol w="323645">
                  <a:extLst>
                    <a:ext uri="{9D8B030D-6E8A-4147-A177-3AD203B41FA5}">
                      <a16:colId xmlns:a16="http://schemas.microsoft.com/office/drawing/2014/main" val="131465198"/>
                    </a:ext>
                  </a:extLst>
                </a:gridCol>
                <a:gridCol w="323645">
                  <a:extLst>
                    <a:ext uri="{9D8B030D-6E8A-4147-A177-3AD203B41FA5}">
                      <a16:colId xmlns:a16="http://schemas.microsoft.com/office/drawing/2014/main" val="447638417"/>
                    </a:ext>
                  </a:extLst>
                </a:gridCol>
                <a:gridCol w="323645">
                  <a:extLst>
                    <a:ext uri="{9D8B030D-6E8A-4147-A177-3AD203B41FA5}">
                      <a16:colId xmlns:a16="http://schemas.microsoft.com/office/drawing/2014/main" val="691741090"/>
                    </a:ext>
                  </a:extLst>
                </a:gridCol>
              </a:tblGrid>
              <a:tr h="359516">
                <a:tc>
                  <a:txBody>
                    <a:bodyPr/>
                    <a:lstStyle/>
                    <a:p>
                      <a:endParaRPr lang="en-US" sz="200" b="0" i="0" dirty="0">
                        <a:latin typeface="Helvetica Neue Regular" charset="0"/>
                      </a:endParaRPr>
                    </a:p>
                  </a:txBody>
                  <a:tcPr marL="142088" marR="142088" marT="71044" marB="71044">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tc>
                  <a:txBody>
                    <a:bodyPr/>
                    <a:lstStyle/>
                    <a:p>
                      <a:endParaRPr lang="en-US" sz="200" b="0" i="0" dirty="0">
                        <a:latin typeface="Helvetica Neue Regular" charset="0"/>
                      </a:endParaRPr>
                    </a:p>
                  </a:txBody>
                  <a:tcPr marL="142088" marR="142088" marT="71044" marB="71044">
                    <a:lnT w="12700" cap="flat" cmpd="sng" algn="ctr">
                      <a:solidFill>
                        <a:schemeClr val="tx1"/>
                      </a:solidFill>
                      <a:prstDash val="solid"/>
                      <a:round/>
                      <a:headEnd type="none" w="med" len="med"/>
                      <a:tailEnd type="none" w="med" len="med"/>
                    </a:lnT>
                  </a:tcPr>
                </a:tc>
                <a:tc>
                  <a:txBody>
                    <a:bodyPr/>
                    <a:lstStyle/>
                    <a:p>
                      <a:endParaRPr lang="en-US" sz="200" b="0" i="0" dirty="0">
                        <a:latin typeface="Helvetica Neue Regular" charset="0"/>
                      </a:endParaRPr>
                    </a:p>
                  </a:txBody>
                  <a:tcPr marL="142088" marR="142088" marT="71044" marB="71044">
                    <a:lnT w="12700" cap="flat" cmpd="sng" algn="ctr">
                      <a:solidFill>
                        <a:schemeClr val="tx1"/>
                      </a:solidFill>
                      <a:prstDash val="solid"/>
                      <a:round/>
                      <a:headEnd type="none" w="med" len="med"/>
                      <a:tailEnd type="none" w="med" len="med"/>
                    </a:lnT>
                  </a:tcPr>
                </a:tc>
                <a:tc>
                  <a:txBody>
                    <a:bodyPr/>
                    <a:lstStyle/>
                    <a:p>
                      <a:endParaRPr lang="en-US" sz="200" b="0" i="0" dirty="0">
                        <a:latin typeface="Helvetica Neue Regular" charset="0"/>
                      </a:endParaRPr>
                    </a:p>
                  </a:txBody>
                  <a:tcPr marL="142088" marR="142088" marT="71044" marB="71044">
                    <a:lnT w="12700" cap="flat" cmpd="sng" algn="ctr">
                      <a:solidFill>
                        <a:schemeClr val="tx1"/>
                      </a:solidFill>
                      <a:prstDash val="solid"/>
                      <a:round/>
                      <a:headEnd type="none" w="med" len="med"/>
                      <a:tailEnd type="none" w="med" len="med"/>
                    </a:lnT>
                  </a:tcPr>
                </a:tc>
                <a:tc>
                  <a:txBody>
                    <a:bodyPr/>
                    <a:lstStyle/>
                    <a:p>
                      <a:endParaRPr lang="en-US" sz="200" b="0" i="0" dirty="0">
                        <a:latin typeface="Helvetica Neue Regular" charset="0"/>
                      </a:endParaRPr>
                    </a:p>
                  </a:txBody>
                  <a:tcPr marL="142088" marR="142088" marT="71044" marB="71044">
                    <a:lnT w="12700" cap="flat" cmpd="sng" algn="ctr">
                      <a:solidFill>
                        <a:schemeClr val="tx1"/>
                      </a:solidFill>
                      <a:prstDash val="solid"/>
                      <a:round/>
                      <a:headEnd type="none" w="med" len="med"/>
                      <a:tailEnd type="none" w="med" len="med"/>
                    </a:lnT>
                  </a:tcPr>
                </a:tc>
                <a:tc>
                  <a:txBody>
                    <a:bodyPr/>
                    <a:lstStyle/>
                    <a:p>
                      <a:endParaRPr lang="en-US" sz="200" b="0" i="0" dirty="0">
                        <a:latin typeface="Helvetica Neue Regular" charset="0"/>
                      </a:endParaRPr>
                    </a:p>
                  </a:txBody>
                  <a:tcPr marL="142088" marR="142088" marT="71044" marB="71044">
                    <a:lnT w="12700" cap="flat" cmpd="sng" algn="ctr">
                      <a:solidFill>
                        <a:schemeClr val="tx1"/>
                      </a:solidFill>
                      <a:prstDash val="solid"/>
                      <a:round/>
                      <a:headEnd type="none" w="med" len="med"/>
                      <a:tailEnd type="none" w="med" len="med"/>
                    </a:lnT>
                  </a:tcPr>
                </a:tc>
                <a:tc>
                  <a:txBody>
                    <a:bodyPr/>
                    <a:lstStyle/>
                    <a:p>
                      <a:endParaRPr lang="en-US" sz="200" b="0" i="0" dirty="0">
                        <a:latin typeface="Helvetica Neue Regular" charset="0"/>
                      </a:endParaRPr>
                    </a:p>
                  </a:txBody>
                  <a:tcPr marL="142088" marR="142088" marT="71044" marB="71044">
                    <a:lnT w="12700" cap="flat" cmpd="sng" algn="ctr">
                      <a:solidFill>
                        <a:schemeClr val="tx1"/>
                      </a:solidFill>
                      <a:prstDash val="solid"/>
                      <a:round/>
                      <a:headEnd type="none" w="med" len="med"/>
                      <a:tailEnd type="none" w="med" len="med"/>
                    </a:lnT>
                  </a:tcPr>
                </a:tc>
                <a:tc>
                  <a:txBody>
                    <a:bodyPr/>
                    <a:lstStyle/>
                    <a:p>
                      <a:endParaRPr lang="en-US" sz="200" b="0" i="0" dirty="0">
                        <a:latin typeface="Helvetica Neue Regular" charset="0"/>
                      </a:endParaRPr>
                    </a:p>
                  </a:txBody>
                  <a:tcPr marL="142088" marR="142088" marT="71044" marB="71044">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4095889967"/>
                  </a:ext>
                </a:extLst>
              </a:tr>
              <a:tr h="359516">
                <a:tc>
                  <a:txBody>
                    <a:bodyPr/>
                    <a:lstStyle/>
                    <a:p>
                      <a:endParaRPr lang="en-US" sz="200" b="0" i="0" dirty="0">
                        <a:latin typeface="Helvetica Neue Regular" charset="0"/>
                      </a:endParaRPr>
                    </a:p>
                  </a:txBody>
                  <a:tcPr marL="142088" marR="142088" marT="71044" marB="71044">
                    <a:lnL w="12700" cap="flat" cmpd="sng" algn="ctr">
                      <a:solidFill>
                        <a:schemeClr val="tx1"/>
                      </a:solidFill>
                      <a:prstDash val="solid"/>
                      <a:round/>
                      <a:headEnd type="none" w="med" len="med"/>
                      <a:tailEnd type="none" w="med" len="med"/>
                    </a:lnL>
                  </a:tcPr>
                </a:tc>
                <a:tc>
                  <a:txBody>
                    <a:bodyPr/>
                    <a:lstStyle/>
                    <a:p>
                      <a:endParaRPr lang="en-US" sz="200" b="0" i="0" dirty="0">
                        <a:latin typeface="Helvetica Neue Regular" charset="0"/>
                      </a:endParaRPr>
                    </a:p>
                  </a:txBody>
                  <a:tcPr marL="142088" marR="142088" marT="71044" marB="71044"/>
                </a:tc>
                <a:tc>
                  <a:txBody>
                    <a:bodyPr/>
                    <a:lstStyle/>
                    <a:p>
                      <a:endParaRPr lang="en-US" sz="200" b="0" i="0" dirty="0">
                        <a:latin typeface="Helvetica Neue Regular" charset="0"/>
                      </a:endParaRPr>
                    </a:p>
                  </a:txBody>
                  <a:tcPr marL="142088" marR="142088" marT="71044" marB="71044"/>
                </a:tc>
                <a:tc>
                  <a:txBody>
                    <a:bodyPr/>
                    <a:lstStyle/>
                    <a:p>
                      <a:endParaRPr lang="en-US" sz="200" b="0" i="0" dirty="0">
                        <a:latin typeface="Helvetica Neue Regular" charset="0"/>
                      </a:endParaRPr>
                    </a:p>
                  </a:txBody>
                  <a:tcPr marL="142088" marR="142088" marT="71044" marB="71044"/>
                </a:tc>
                <a:tc>
                  <a:txBody>
                    <a:bodyPr/>
                    <a:lstStyle/>
                    <a:p>
                      <a:endParaRPr lang="en-US" sz="200" b="0" i="0" dirty="0">
                        <a:latin typeface="Helvetica Neue Regular" charset="0"/>
                      </a:endParaRPr>
                    </a:p>
                  </a:txBody>
                  <a:tcPr marL="142088" marR="142088" marT="71044" marB="71044"/>
                </a:tc>
                <a:tc>
                  <a:txBody>
                    <a:bodyPr/>
                    <a:lstStyle/>
                    <a:p>
                      <a:endParaRPr lang="en-US" sz="200" b="0" i="0" dirty="0">
                        <a:latin typeface="Helvetica Neue Regular" charset="0"/>
                      </a:endParaRPr>
                    </a:p>
                  </a:txBody>
                  <a:tcPr marL="142088" marR="142088" marT="71044" marB="71044"/>
                </a:tc>
                <a:tc>
                  <a:txBody>
                    <a:bodyPr/>
                    <a:lstStyle/>
                    <a:p>
                      <a:endParaRPr lang="en-US" sz="200" b="0" i="0" dirty="0">
                        <a:latin typeface="Helvetica Neue Regular" charset="0"/>
                      </a:endParaRPr>
                    </a:p>
                  </a:txBody>
                  <a:tcPr marL="142088" marR="142088" marT="71044" marB="71044"/>
                </a:tc>
                <a:tc>
                  <a:txBody>
                    <a:bodyPr/>
                    <a:lstStyle/>
                    <a:p>
                      <a:endParaRPr lang="en-US" sz="200" b="0" i="0" dirty="0">
                        <a:latin typeface="Helvetica Neue Regular" charset="0"/>
                      </a:endParaRPr>
                    </a:p>
                  </a:txBody>
                  <a:tcPr marL="142088" marR="142088" marT="71044" marB="71044">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12996474"/>
                  </a:ext>
                </a:extLst>
              </a:tr>
              <a:tr h="359516">
                <a:tc>
                  <a:txBody>
                    <a:bodyPr/>
                    <a:lstStyle/>
                    <a:p>
                      <a:endParaRPr lang="en-US" sz="200" b="0" i="0" dirty="0">
                        <a:latin typeface="Helvetica Neue Regular" charset="0"/>
                      </a:endParaRPr>
                    </a:p>
                  </a:txBody>
                  <a:tcPr marL="142088" marR="142088" marT="71044" marB="71044">
                    <a:lnL w="12700" cap="flat" cmpd="sng" algn="ctr">
                      <a:solidFill>
                        <a:schemeClr val="tx1"/>
                      </a:solidFill>
                      <a:prstDash val="solid"/>
                      <a:round/>
                      <a:headEnd type="none" w="med" len="med"/>
                      <a:tailEnd type="none" w="med" len="med"/>
                    </a:lnL>
                  </a:tcPr>
                </a:tc>
                <a:tc>
                  <a:txBody>
                    <a:bodyPr/>
                    <a:lstStyle/>
                    <a:p>
                      <a:endParaRPr lang="en-US" sz="200" b="0" i="0" dirty="0">
                        <a:latin typeface="Helvetica Neue Regular" charset="0"/>
                      </a:endParaRPr>
                    </a:p>
                  </a:txBody>
                  <a:tcPr marL="142088" marR="142088" marT="71044" marB="71044"/>
                </a:tc>
                <a:tc>
                  <a:txBody>
                    <a:bodyPr/>
                    <a:lstStyle/>
                    <a:p>
                      <a:endParaRPr lang="en-US" sz="200" b="0" i="0" dirty="0">
                        <a:latin typeface="Helvetica Neue Regular" charset="0"/>
                      </a:endParaRPr>
                    </a:p>
                  </a:txBody>
                  <a:tcPr marL="142088" marR="142088" marT="71044" marB="71044"/>
                </a:tc>
                <a:tc>
                  <a:txBody>
                    <a:bodyPr/>
                    <a:lstStyle/>
                    <a:p>
                      <a:endParaRPr lang="en-US" sz="200" b="0" i="0" dirty="0">
                        <a:latin typeface="Helvetica Neue Regular" charset="0"/>
                      </a:endParaRPr>
                    </a:p>
                  </a:txBody>
                  <a:tcPr marL="142088" marR="142088" marT="71044" marB="71044"/>
                </a:tc>
                <a:tc>
                  <a:txBody>
                    <a:bodyPr/>
                    <a:lstStyle/>
                    <a:p>
                      <a:endParaRPr lang="en-US" sz="200" b="0" i="0" dirty="0">
                        <a:latin typeface="Helvetica Neue Regular" charset="0"/>
                      </a:endParaRPr>
                    </a:p>
                  </a:txBody>
                  <a:tcPr marL="142088" marR="142088" marT="71044" marB="71044"/>
                </a:tc>
                <a:tc>
                  <a:txBody>
                    <a:bodyPr/>
                    <a:lstStyle/>
                    <a:p>
                      <a:endParaRPr lang="en-US" sz="200" b="0" i="0" dirty="0">
                        <a:latin typeface="Helvetica Neue Regular" charset="0"/>
                      </a:endParaRPr>
                    </a:p>
                  </a:txBody>
                  <a:tcPr marL="142088" marR="142088" marT="71044" marB="71044"/>
                </a:tc>
                <a:tc>
                  <a:txBody>
                    <a:bodyPr/>
                    <a:lstStyle/>
                    <a:p>
                      <a:endParaRPr lang="en-US" sz="200" b="0" i="0" dirty="0">
                        <a:latin typeface="Helvetica Neue Regular" charset="0"/>
                      </a:endParaRPr>
                    </a:p>
                  </a:txBody>
                  <a:tcPr marL="142088" marR="142088" marT="71044" marB="71044"/>
                </a:tc>
                <a:tc>
                  <a:txBody>
                    <a:bodyPr/>
                    <a:lstStyle/>
                    <a:p>
                      <a:endParaRPr lang="en-US" sz="200" b="0" i="0" dirty="0">
                        <a:latin typeface="Helvetica Neue Regular" charset="0"/>
                      </a:endParaRPr>
                    </a:p>
                  </a:txBody>
                  <a:tcPr marL="142088" marR="142088" marT="71044" marB="71044">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13799561"/>
                  </a:ext>
                </a:extLst>
              </a:tr>
              <a:tr h="359516">
                <a:tc>
                  <a:txBody>
                    <a:bodyPr/>
                    <a:lstStyle/>
                    <a:p>
                      <a:endParaRPr lang="en-US" sz="200" b="0" i="0" dirty="0">
                        <a:latin typeface="Helvetica Neue Regular" charset="0"/>
                      </a:endParaRPr>
                    </a:p>
                  </a:txBody>
                  <a:tcPr marL="142088" marR="142088" marT="71044" marB="71044">
                    <a:lnL w="12700" cap="flat" cmpd="sng" algn="ctr">
                      <a:solidFill>
                        <a:schemeClr val="tx1"/>
                      </a:solidFill>
                      <a:prstDash val="solid"/>
                      <a:round/>
                      <a:headEnd type="none" w="med" len="med"/>
                      <a:tailEnd type="none" w="med" len="med"/>
                    </a:lnL>
                  </a:tcPr>
                </a:tc>
                <a:tc>
                  <a:txBody>
                    <a:bodyPr/>
                    <a:lstStyle/>
                    <a:p>
                      <a:endParaRPr lang="en-US" sz="200" b="0" i="0" dirty="0">
                        <a:latin typeface="Helvetica Neue Regular" charset="0"/>
                      </a:endParaRPr>
                    </a:p>
                  </a:txBody>
                  <a:tcPr marL="142088" marR="142088" marT="71044" marB="71044"/>
                </a:tc>
                <a:tc>
                  <a:txBody>
                    <a:bodyPr/>
                    <a:lstStyle/>
                    <a:p>
                      <a:endParaRPr lang="en-US" sz="200" b="0" i="0" dirty="0">
                        <a:latin typeface="Helvetica Neue Regular" charset="0"/>
                      </a:endParaRPr>
                    </a:p>
                  </a:txBody>
                  <a:tcPr marL="142088" marR="142088" marT="71044" marB="71044"/>
                </a:tc>
                <a:tc>
                  <a:txBody>
                    <a:bodyPr/>
                    <a:lstStyle/>
                    <a:p>
                      <a:endParaRPr lang="en-US" sz="200" b="0" i="0" dirty="0">
                        <a:latin typeface="Helvetica Neue Regular" charset="0"/>
                      </a:endParaRPr>
                    </a:p>
                  </a:txBody>
                  <a:tcPr marL="142088" marR="142088" marT="71044" marB="71044"/>
                </a:tc>
                <a:tc>
                  <a:txBody>
                    <a:bodyPr/>
                    <a:lstStyle/>
                    <a:p>
                      <a:endParaRPr lang="en-US" sz="200" b="0" i="0" dirty="0">
                        <a:latin typeface="Helvetica Neue Regular" charset="0"/>
                      </a:endParaRPr>
                    </a:p>
                  </a:txBody>
                  <a:tcPr marL="142088" marR="142088" marT="71044" marB="71044"/>
                </a:tc>
                <a:tc>
                  <a:txBody>
                    <a:bodyPr/>
                    <a:lstStyle/>
                    <a:p>
                      <a:endParaRPr lang="en-US" sz="200" b="0" i="0" dirty="0">
                        <a:latin typeface="Helvetica Neue Regular" charset="0"/>
                      </a:endParaRPr>
                    </a:p>
                  </a:txBody>
                  <a:tcPr marL="142088" marR="142088" marT="71044" marB="71044"/>
                </a:tc>
                <a:tc>
                  <a:txBody>
                    <a:bodyPr/>
                    <a:lstStyle/>
                    <a:p>
                      <a:endParaRPr lang="en-US" sz="200" b="0" i="0" dirty="0">
                        <a:latin typeface="Helvetica Neue Regular" charset="0"/>
                      </a:endParaRPr>
                    </a:p>
                  </a:txBody>
                  <a:tcPr marL="142088" marR="142088" marT="71044" marB="71044"/>
                </a:tc>
                <a:tc>
                  <a:txBody>
                    <a:bodyPr/>
                    <a:lstStyle/>
                    <a:p>
                      <a:endParaRPr lang="en-US" sz="200" b="0" i="0" dirty="0">
                        <a:latin typeface="Helvetica Neue Regular" charset="0"/>
                      </a:endParaRPr>
                    </a:p>
                  </a:txBody>
                  <a:tcPr marL="142088" marR="142088" marT="71044" marB="71044">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04878408"/>
                  </a:ext>
                </a:extLst>
              </a:tr>
              <a:tr h="359516">
                <a:tc>
                  <a:txBody>
                    <a:bodyPr/>
                    <a:lstStyle/>
                    <a:p>
                      <a:endParaRPr lang="en-US" sz="200" b="0" i="0" dirty="0">
                        <a:latin typeface="Helvetica Neue Regular" charset="0"/>
                      </a:endParaRPr>
                    </a:p>
                  </a:txBody>
                  <a:tcPr marL="142088" marR="142088" marT="71044" marB="71044">
                    <a:lnL w="12700" cap="flat" cmpd="sng" algn="ctr">
                      <a:solidFill>
                        <a:schemeClr val="tx1"/>
                      </a:solidFill>
                      <a:prstDash val="solid"/>
                      <a:round/>
                      <a:headEnd type="none" w="med" len="med"/>
                      <a:tailEnd type="none" w="med" len="med"/>
                    </a:lnL>
                  </a:tcPr>
                </a:tc>
                <a:tc>
                  <a:txBody>
                    <a:bodyPr/>
                    <a:lstStyle/>
                    <a:p>
                      <a:endParaRPr lang="en-US" sz="200" b="0" i="0" dirty="0">
                        <a:latin typeface="Helvetica Neue Regular" charset="0"/>
                      </a:endParaRPr>
                    </a:p>
                  </a:txBody>
                  <a:tcPr marL="142088" marR="142088" marT="71044" marB="71044"/>
                </a:tc>
                <a:tc>
                  <a:txBody>
                    <a:bodyPr/>
                    <a:lstStyle/>
                    <a:p>
                      <a:endParaRPr lang="en-US" sz="200" b="0" i="0" dirty="0">
                        <a:latin typeface="Helvetica Neue Regular" charset="0"/>
                      </a:endParaRPr>
                    </a:p>
                  </a:txBody>
                  <a:tcPr marL="142088" marR="142088" marT="71044" marB="71044"/>
                </a:tc>
                <a:tc>
                  <a:txBody>
                    <a:bodyPr/>
                    <a:lstStyle/>
                    <a:p>
                      <a:endParaRPr lang="en-US" sz="200" b="0" i="0" dirty="0">
                        <a:latin typeface="Helvetica Neue Regular" charset="0"/>
                      </a:endParaRPr>
                    </a:p>
                  </a:txBody>
                  <a:tcPr marL="142088" marR="142088" marT="71044" marB="71044"/>
                </a:tc>
                <a:tc>
                  <a:txBody>
                    <a:bodyPr/>
                    <a:lstStyle/>
                    <a:p>
                      <a:endParaRPr lang="en-US" sz="200" b="0" i="0" dirty="0">
                        <a:latin typeface="Helvetica Neue Regular" charset="0"/>
                      </a:endParaRPr>
                    </a:p>
                  </a:txBody>
                  <a:tcPr marL="142088" marR="142088" marT="71044" marB="71044"/>
                </a:tc>
                <a:tc>
                  <a:txBody>
                    <a:bodyPr/>
                    <a:lstStyle/>
                    <a:p>
                      <a:endParaRPr lang="en-US" sz="200" b="0" i="0" dirty="0">
                        <a:latin typeface="Helvetica Neue Regular" charset="0"/>
                      </a:endParaRPr>
                    </a:p>
                  </a:txBody>
                  <a:tcPr marL="142088" marR="142088" marT="71044" marB="71044"/>
                </a:tc>
                <a:tc>
                  <a:txBody>
                    <a:bodyPr/>
                    <a:lstStyle/>
                    <a:p>
                      <a:endParaRPr lang="en-US" sz="200" b="0" i="0" dirty="0">
                        <a:latin typeface="Helvetica Neue Regular" charset="0"/>
                      </a:endParaRPr>
                    </a:p>
                  </a:txBody>
                  <a:tcPr marL="142088" marR="142088" marT="71044" marB="71044"/>
                </a:tc>
                <a:tc>
                  <a:txBody>
                    <a:bodyPr/>
                    <a:lstStyle/>
                    <a:p>
                      <a:endParaRPr lang="en-US" sz="200" b="0" i="0" dirty="0">
                        <a:latin typeface="Helvetica Neue Regular" charset="0"/>
                      </a:endParaRPr>
                    </a:p>
                  </a:txBody>
                  <a:tcPr marL="142088" marR="142088" marT="71044" marB="71044">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416125834"/>
                  </a:ext>
                </a:extLst>
              </a:tr>
              <a:tr h="359516">
                <a:tc>
                  <a:txBody>
                    <a:bodyPr/>
                    <a:lstStyle/>
                    <a:p>
                      <a:endParaRPr lang="en-US" sz="200" b="0" i="0" dirty="0">
                        <a:latin typeface="Helvetica Neue Regular" charset="0"/>
                      </a:endParaRPr>
                    </a:p>
                  </a:txBody>
                  <a:tcPr marL="142088" marR="142088" marT="71044" marB="71044">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endParaRPr lang="en-US" sz="200" b="0" i="0" dirty="0">
                        <a:latin typeface="Helvetica Neue Regular" charset="0"/>
                      </a:endParaRPr>
                    </a:p>
                  </a:txBody>
                  <a:tcPr marL="142088" marR="142088" marT="71044" marB="71044">
                    <a:lnB w="12700" cap="flat" cmpd="sng" algn="ctr">
                      <a:solidFill>
                        <a:schemeClr val="tx1"/>
                      </a:solidFill>
                      <a:prstDash val="solid"/>
                      <a:round/>
                      <a:headEnd type="none" w="med" len="med"/>
                      <a:tailEnd type="none" w="med" len="med"/>
                    </a:lnB>
                  </a:tcPr>
                </a:tc>
                <a:tc>
                  <a:txBody>
                    <a:bodyPr/>
                    <a:lstStyle/>
                    <a:p>
                      <a:endParaRPr lang="en-US" sz="200" b="0" i="0" dirty="0">
                        <a:latin typeface="Helvetica Neue Regular" charset="0"/>
                      </a:endParaRPr>
                    </a:p>
                  </a:txBody>
                  <a:tcPr marL="142088" marR="142088" marT="71044" marB="71044">
                    <a:lnB w="12700" cap="flat" cmpd="sng" algn="ctr">
                      <a:solidFill>
                        <a:schemeClr val="tx1"/>
                      </a:solidFill>
                      <a:prstDash val="solid"/>
                      <a:round/>
                      <a:headEnd type="none" w="med" len="med"/>
                      <a:tailEnd type="none" w="med" len="med"/>
                    </a:lnB>
                  </a:tcPr>
                </a:tc>
                <a:tc>
                  <a:txBody>
                    <a:bodyPr/>
                    <a:lstStyle/>
                    <a:p>
                      <a:endParaRPr lang="en-US" sz="200" b="0" i="0" dirty="0">
                        <a:latin typeface="Helvetica Neue Regular" charset="0"/>
                      </a:endParaRPr>
                    </a:p>
                  </a:txBody>
                  <a:tcPr marL="142088" marR="142088" marT="71044" marB="71044">
                    <a:lnB w="12700" cap="flat" cmpd="sng" algn="ctr">
                      <a:solidFill>
                        <a:schemeClr val="tx1"/>
                      </a:solidFill>
                      <a:prstDash val="solid"/>
                      <a:round/>
                      <a:headEnd type="none" w="med" len="med"/>
                      <a:tailEnd type="none" w="med" len="med"/>
                    </a:lnB>
                  </a:tcPr>
                </a:tc>
                <a:tc>
                  <a:txBody>
                    <a:bodyPr/>
                    <a:lstStyle/>
                    <a:p>
                      <a:endParaRPr lang="en-US" sz="200" b="0" i="0" dirty="0">
                        <a:latin typeface="Helvetica Neue Regular" charset="0"/>
                      </a:endParaRPr>
                    </a:p>
                  </a:txBody>
                  <a:tcPr marL="142088" marR="142088" marT="71044" marB="71044">
                    <a:lnB w="12700" cap="flat" cmpd="sng" algn="ctr">
                      <a:solidFill>
                        <a:schemeClr val="tx1"/>
                      </a:solidFill>
                      <a:prstDash val="solid"/>
                      <a:round/>
                      <a:headEnd type="none" w="med" len="med"/>
                      <a:tailEnd type="none" w="med" len="med"/>
                    </a:lnB>
                  </a:tcPr>
                </a:tc>
                <a:tc>
                  <a:txBody>
                    <a:bodyPr/>
                    <a:lstStyle/>
                    <a:p>
                      <a:endParaRPr lang="en-US" sz="200" b="0" i="0" dirty="0">
                        <a:latin typeface="Helvetica Neue Regular" charset="0"/>
                      </a:endParaRPr>
                    </a:p>
                  </a:txBody>
                  <a:tcPr marL="142088" marR="142088" marT="71044" marB="71044">
                    <a:lnB w="12700" cap="flat" cmpd="sng" algn="ctr">
                      <a:solidFill>
                        <a:schemeClr val="tx1"/>
                      </a:solidFill>
                      <a:prstDash val="solid"/>
                      <a:round/>
                      <a:headEnd type="none" w="med" len="med"/>
                      <a:tailEnd type="none" w="med" len="med"/>
                    </a:lnB>
                  </a:tcPr>
                </a:tc>
                <a:tc>
                  <a:txBody>
                    <a:bodyPr/>
                    <a:lstStyle/>
                    <a:p>
                      <a:endParaRPr lang="en-US" sz="200" b="0" i="0" dirty="0">
                        <a:latin typeface="Helvetica Neue Regular" charset="0"/>
                      </a:endParaRPr>
                    </a:p>
                  </a:txBody>
                  <a:tcPr marL="142088" marR="142088" marT="71044" marB="71044">
                    <a:lnB w="12700" cap="flat" cmpd="sng" algn="ctr">
                      <a:solidFill>
                        <a:schemeClr val="tx1"/>
                      </a:solidFill>
                      <a:prstDash val="solid"/>
                      <a:round/>
                      <a:headEnd type="none" w="med" len="med"/>
                      <a:tailEnd type="none" w="med" len="med"/>
                    </a:lnB>
                  </a:tcPr>
                </a:tc>
                <a:tc>
                  <a:txBody>
                    <a:bodyPr/>
                    <a:lstStyle/>
                    <a:p>
                      <a:endParaRPr lang="en-US" sz="200" b="0" i="0" dirty="0">
                        <a:latin typeface="Helvetica Neue Regular" charset="0"/>
                      </a:endParaRPr>
                    </a:p>
                  </a:txBody>
                  <a:tcPr marL="142088" marR="142088" marT="71044" marB="71044">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86488320"/>
                  </a:ext>
                </a:extLst>
              </a:tr>
            </a:tbl>
          </a:graphicData>
        </a:graphic>
      </p:graphicFrame>
      <p:sp>
        <p:nvSpPr>
          <p:cNvPr id="4" name="TextBox 4"/>
          <p:cNvSpPr txBox="1"/>
          <p:nvPr/>
        </p:nvSpPr>
        <p:spPr>
          <a:xfrm rot="16200000">
            <a:off x="4718967" y="5477654"/>
            <a:ext cx="2299027" cy="461665"/>
          </a:xfrm>
          <a:prstGeom prst="rect">
            <a:avLst/>
          </a:prstGeom>
          <a:noFill/>
        </p:spPr>
        <p:txBody>
          <a:bodyPr wrap="none" rtlCol="0">
            <a:spAutoFit/>
          </a:bodyPr>
          <a:lstStyle/>
          <a:p>
            <a:pPr algn="ctr"/>
            <a:r>
              <a:rPr lang="en-US" sz="2400" dirty="0"/>
              <a:t>Records/Rows</a:t>
            </a:r>
          </a:p>
        </p:txBody>
      </p:sp>
      <p:sp>
        <p:nvSpPr>
          <p:cNvPr id="5" name="TextBox 5"/>
          <p:cNvSpPr txBox="1"/>
          <p:nvPr/>
        </p:nvSpPr>
        <p:spPr>
          <a:xfrm>
            <a:off x="6017467" y="3611492"/>
            <a:ext cx="2880917" cy="830997"/>
          </a:xfrm>
          <a:prstGeom prst="rect">
            <a:avLst/>
          </a:prstGeom>
          <a:noFill/>
        </p:spPr>
        <p:txBody>
          <a:bodyPr wrap="none" rtlCol="0">
            <a:spAutoFit/>
          </a:bodyPr>
          <a:lstStyle/>
          <a:p>
            <a:pPr algn="ctr"/>
            <a:r>
              <a:rPr lang="en-US" sz="2400" dirty="0"/>
              <a:t>Fields/Attributes/</a:t>
            </a:r>
            <a:br>
              <a:rPr lang="en-US" sz="2400" dirty="0"/>
            </a:br>
            <a:r>
              <a:rPr lang="en-US" sz="2400" dirty="0"/>
              <a:t>Features/Columns</a:t>
            </a:r>
          </a:p>
        </p:txBody>
      </p:sp>
    </p:spTree>
    <p:extLst>
      <p:ext uri="{BB962C8B-B14F-4D97-AF65-F5344CB8AC3E}">
        <p14:creationId xmlns:p14="http://schemas.microsoft.com/office/powerpoint/2010/main" val="4282736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Effect transition="in" filter="fade">
                                      <p:cBhvr>
                                        <p:cTn id="7" dur="500"/>
                                        <p:tgtEl>
                                          <p:spTgt spid="2">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fade">
                                      <p:cBhvr>
                                        <p:cTn id="12" dur="500"/>
                                        <p:tgtEl>
                                          <p:spTgt spid="2">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animEffect transition="in" filter="fade">
                                      <p:cBhvr>
                                        <p:cTn id="17" dur="500"/>
                                        <p:tgtEl>
                                          <p:spTgt spid="2">
                                            <p:txEl>
                                              <p:pRg st="4" end="4"/>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
                                            <p:txEl>
                                              <p:pRg st="5" end="5"/>
                                            </p:txEl>
                                          </p:spTgt>
                                        </p:tgtEl>
                                        <p:attrNameLst>
                                          <p:attrName>style.visibility</p:attrName>
                                        </p:attrNameLst>
                                      </p:cBhvr>
                                      <p:to>
                                        <p:strVal val="visible"/>
                                      </p:to>
                                    </p:set>
                                    <p:animEffect transition="in" filter="fade">
                                      <p:cBhvr>
                                        <p:cTn id="20" dur="500"/>
                                        <p:tgtEl>
                                          <p:spTgt spid="2">
                                            <p:txEl>
                                              <p:pRg st="5" end="5"/>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animEffect transition="in" filter="fade">
                                      <p:cBhvr>
                                        <p:cTn id="23" dur="500"/>
                                        <p:tgtEl>
                                          <p:spTgt spid="2">
                                            <p:txEl>
                                              <p:pRg st="6" end="6"/>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
                                            <p:txEl>
                                              <p:pRg st="7" end="7"/>
                                            </p:txEl>
                                          </p:spTgt>
                                        </p:tgtEl>
                                        <p:attrNameLst>
                                          <p:attrName>style.visibility</p:attrName>
                                        </p:attrNameLst>
                                      </p:cBhvr>
                                      <p:to>
                                        <p:strVal val="visible"/>
                                      </p:to>
                                    </p:set>
                                    <p:animEffect transition="in" filter="fade">
                                      <p:cBhvr>
                                        <p:cTn id="26" dur="500"/>
                                        <p:tgtEl>
                                          <p:spTgt spid="2">
                                            <p:txEl>
                                              <p:pRg st="7" end="7"/>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
                                            <p:txEl>
                                              <p:pRg st="8" end="8"/>
                                            </p:txEl>
                                          </p:spTgt>
                                        </p:tgtEl>
                                        <p:attrNameLst>
                                          <p:attrName>style.visibility</p:attrName>
                                        </p:attrNameLst>
                                      </p:cBhvr>
                                      <p:to>
                                        <p:strVal val="visible"/>
                                      </p:to>
                                    </p:set>
                                    <p:animEffect transition="in" filter="fade">
                                      <p:cBhvr>
                                        <p:cTn id="29" dur="500"/>
                                        <p:tgtEl>
                                          <p:spTgt spid="2">
                                            <p:txEl>
                                              <p:pRg st="8" end="8"/>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
                                            <p:txEl>
                                              <p:pRg st="9" end="9"/>
                                            </p:txEl>
                                          </p:spTgt>
                                        </p:tgtEl>
                                        <p:attrNameLst>
                                          <p:attrName>style.visibility</p:attrName>
                                        </p:attrNameLst>
                                      </p:cBhvr>
                                      <p:to>
                                        <p:strVal val="visible"/>
                                      </p:to>
                                    </p:set>
                                    <p:animEffect transition="in" filter="fade">
                                      <p:cBhvr>
                                        <p:cTn id="32" dur="500"/>
                                        <p:tgtEl>
                                          <p:spTgt spid="2">
                                            <p:txEl>
                                              <p:pRg st="9" end="9"/>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
                                            <p:txEl>
                                              <p:pRg st="10" end="10"/>
                                            </p:txEl>
                                          </p:spTgt>
                                        </p:tgtEl>
                                        <p:attrNameLst>
                                          <p:attrName>style.visibility</p:attrName>
                                        </p:attrNameLst>
                                      </p:cBhvr>
                                      <p:to>
                                        <p:strVal val="visible"/>
                                      </p:to>
                                    </p:set>
                                    <p:animEffect transition="in" filter="fade">
                                      <p:cBhvr>
                                        <p:cTn id="35" dur="500"/>
                                        <p:tgtEl>
                                          <p:spTgt spid="2">
                                            <p:txEl>
                                              <p:pRg st="10" end="10"/>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
                                            <p:txEl>
                                              <p:pRg st="11" end="11"/>
                                            </p:txEl>
                                          </p:spTgt>
                                        </p:tgtEl>
                                        <p:attrNameLst>
                                          <p:attrName>style.visibility</p:attrName>
                                        </p:attrNameLst>
                                      </p:cBhvr>
                                      <p:to>
                                        <p:strVal val="visible"/>
                                      </p:to>
                                    </p:set>
                                    <p:animEffect transition="in" filter="fade">
                                      <p:cBhvr>
                                        <p:cTn id="38" dur="500"/>
                                        <p:tgtEl>
                                          <p:spTgt spid="2">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76C7E9F-3191-42BE-BF97-12A074AC1054}"/>
              </a:ext>
            </a:extLst>
          </p:cNvPr>
          <p:cNvPicPr>
            <a:picLocks noChangeAspect="1"/>
          </p:cNvPicPr>
          <p:nvPr/>
        </p:nvPicPr>
        <p:blipFill rotWithShape="1">
          <a:blip r:embed="rId2"/>
          <a:srcRect l="7891" t="13349" r="9581" b="4461"/>
          <a:stretch/>
        </p:blipFill>
        <p:spPr>
          <a:xfrm>
            <a:off x="198782" y="881269"/>
            <a:ext cx="8627166" cy="5369886"/>
          </a:xfrm>
          <a:prstGeom prst="rect">
            <a:avLst/>
          </a:prstGeom>
        </p:spPr>
      </p:pic>
      <p:sp>
        <p:nvSpPr>
          <p:cNvPr id="3" name="Rectangle 2">
            <a:extLst>
              <a:ext uri="{FF2B5EF4-FFF2-40B4-BE49-F238E27FC236}">
                <a16:creationId xmlns:a16="http://schemas.microsoft.com/office/drawing/2014/main" id="{C04257F5-A44D-44B6-8863-375D0941BCD8}"/>
              </a:ext>
            </a:extLst>
          </p:cNvPr>
          <p:cNvSpPr/>
          <p:nvPr/>
        </p:nvSpPr>
        <p:spPr>
          <a:xfrm>
            <a:off x="108116" y="232230"/>
            <a:ext cx="2864951" cy="369332"/>
          </a:xfrm>
          <a:prstGeom prst="rect">
            <a:avLst/>
          </a:prstGeom>
        </p:spPr>
        <p:txBody>
          <a:bodyPr wrap="none">
            <a:spAutoFit/>
          </a:bodyPr>
          <a:lstStyle/>
          <a:p>
            <a:pPr lvl="0" eaLnBrk="0" fontAlgn="base" hangingPunct="0">
              <a:spcBef>
                <a:spcPct val="0"/>
              </a:spcBef>
              <a:spcAft>
                <a:spcPct val="0"/>
              </a:spcAft>
            </a:pPr>
            <a:r>
              <a:rPr lang="en-US" altLang="en-US" b="1" dirty="0">
                <a:solidFill>
                  <a:srgbClr val="000000"/>
                </a:solidFill>
                <a:latin typeface="Roboto"/>
              </a:rPr>
              <a:t>Vector GIS File Formats:</a:t>
            </a:r>
          </a:p>
        </p:txBody>
      </p:sp>
    </p:spTree>
    <p:extLst>
      <p:ext uri="{BB962C8B-B14F-4D97-AF65-F5344CB8AC3E}">
        <p14:creationId xmlns:p14="http://schemas.microsoft.com/office/powerpoint/2010/main" val="231995387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9C5B2AA-2059-4A12-88B6-78B0D0446FD5}"/>
              </a:ext>
            </a:extLst>
          </p:cNvPr>
          <p:cNvSpPr>
            <a:spLocks noChangeArrowheads="1"/>
          </p:cNvSpPr>
          <p:nvPr/>
        </p:nvSpPr>
        <p:spPr bwMode="auto">
          <a:xfrm>
            <a:off x="0" y="71368"/>
            <a:ext cx="8991600" cy="145424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defTabSz="685800"/>
            <a:r>
              <a:rPr lang="en-US" altLang="en-US" b="1" dirty="0">
                <a:solidFill>
                  <a:srgbClr val="000000"/>
                </a:solidFill>
                <a:latin typeface="Roboto"/>
              </a:rPr>
              <a:t>Raster GIS File Formats</a:t>
            </a:r>
          </a:p>
          <a:p>
            <a:pPr algn="just" defTabSz="685800"/>
            <a:r>
              <a:rPr lang="en-US" altLang="en-US" dirty="0">
                <a:solidFill>
                  <a:srgbClr val="000000"/>
                </a:solidFill>
                <a:latin typeface="Roboto"/>
              </a:rPr>
              <a:t>  </a:t>
            </a:r>
            <a:endParaRPr lang="en-US" altLang="en-US" dirty="0"/>
          </a:p>
          <a:p>
            <a:pPr algn="just" defTabSz="685800"/>
            <a:r>
              <a:rPr lang="en-US" altLang="en-US" dirty="0">
                <a:solidFill>
                  <a:srgbClr val="000000"/>
                </a:solidFill>
                <a:latin typeface="Roboto"/>
              </a:rPr>
              <a:t>Raster data is made up of pixels (also referred to as grid cells). They are usually regularly-spaced and square but they don’t have to be.</a:t>
            </a:r>
            <a:endParaRPr lang="en-US" altLang="en-US" dirty="0"/>
          </a:p>
          <a:p>
            <a:pPr algn="just" defTabSz="685800"/>
            <a:r>
              <a:rPr lang="en-US" altLang="en-US" dirty="0" err="1">
                <a:solidFill>
                  <a:srgbClr val="000000"/>
                </a:solidFill>
                <a:latin typeface="Roboto"/>
              </a:rPr>
              <a:t>Rasters</a:t>
            </a:r>
            <a:r>
              <a:rPr lang="en-US" altLang="en-US" dirty="0">
                <a:solidFill>
                  <a:srgbClr val="000000"/>
                </a:solidFill>
                <a:latin typeface="Roboto"/>
              </a:rPr>
              <a:t> have pixel that are associated with a value (continuous) or class (discrete).</a:t>
            </a:r>
          </a:p>
        </p:txBody>
      </p:sp>
      <p:pic>
        <p:nvPicPr>
          <p:cNvPr id="3" name="Picture 2">
            <a:extLst>
              <a:ext uri="{FF2B5EF4-FFF2-40B4-BE49-F238E27FC236}">
                <a16:creationId xmlns:a16="http://schemas.microsoft.com/office/drawing/2014/main" id="{934FA6A1-D886-4750-B8BB-FAB17C421F8D}"/>
              </a:ext>
            </a:extLst>
          </p:cNvPr>
          <p:cNvPicPr>
            <a:picLocks noChangeAspect="1"/>
          </p:cNvPicPr>
          <p:nvPr/>
        </p:nvPicPr>
        <p:blipFill rotWithShape="1">
          <a:blip r:embed="rId2"/>
          <a:srcRect l="7971" t="12576" r="9501" b="4461"/>
          <a:stretch/>
        </p:blipFill>
        <p:spPr>
          <a:xfrm>
            <a:off x="324678" y="1525612"/>
            <a:ext cx="8342244" cy="5241371"/>
          </a:xfrm>
          <a:prstGeom prst="rect">
            <a:avLst/>
          </a:prstGeom>
        </p:spPr>
      </p:pic>
    </p:spTree>
    <p:extLst>
      <p:ext uri="{BB962C8B-B14F-4D97-AF65-F5344CB8AC3E}">
        <p14:creationId xmlns:p14="http://schemas.microsoft.com/office/powerpoint/2010/main" val="170235451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B986205-5419-40B4-BE92-16D38790B5A9}"/>
              </a:ext>
            </a:extLst>
          </p:cNvPr>
          <p:cNvPicPr>
            <a:picLocks noChangeAspect="1"/>
          </p:cNvPicPr>
          <p:nvPr/>
        </p:nvPicPr>
        <p:blipFill rotWithShape="1">
          <a:blip r:embed="rId2"/>
          <a:srcRect l="6763" t="22066" r="9178" b="15282"/>
          <a:stretch/>
        </p:blipFill>
        <p:spPr>
          <a:xfrm>
            <a:off x="212036" y="1497496"/>
            <a:ext cx="8640416" cy="4025056"/>
          </a:xfrm>
          <a:prstGeom prst="rect">
            <a:avLst/>
          </a:prstGeom>
        </p:spPr>
      </p:pic>
      <p:sp>
        <p:nvSpPr>
          <p:cNvPr id="3" name="Rectangle 2">
            <a:extLst>
              <a:ext uri="{FF2B5EF4-FFF2-40B4-BE49-F238E27FC236}">
                <a16:creationId xmlns:a16="http://schemas.microsoft.com/office/drawing/2014/main" id="{9D3163A1-1A88-495E-8B6C-2F0836D0E47B}"/>
              </a:ext>
            </a:extLst>
          </p:cNvPr>
          <p:cNvSpPr/>
          <p:nvPr/>
        </p:nvSpPr>
        <p:spPr>
          <a:xfrm>
            <a:off x="103738" y="90317"/>
            <a:ext cx="2800767" cy="369332"/>
          </a:xfrm>
          <a:prstGeom prst="rect">
            <a:avLst/>
          </a:prstGeom>
        </p:spPr>
        <p:txBody>
          <a:bodyPr wrap="none">
            <a:spAutoFit/>
          </a:bodyPr>
          <a:lstStyle/>
          <a:p>
            <a:pPr algn="just" defTabSz="685800"/>
            <a:r>
              <a:rPr lang="en-US" altLang="en-US" b="1" dirty="0">
                <a:solidFill>
                  <a:srgbClr val="000000"/>
                </a:solidFill>
                <a:latin typeface="Roboto"/>
              </a:rPr>
              <a:t>Raster GIS File Formats</a:t>
            </a:r>
          </a:p>
        </p:txBody>
      </p:sp>
    </p:spTree>
    <p:extLst>
      <p:ext uri="{BB962C8B-B14F-4D97-AF65-F5344CB8AC3E}">
        <p14:creationId xmlns:p14="http://schemas.microsoft.com/office/powerpoint/2010/main" val="47519647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CB5BCC3-8B95-44F2-98A2-0E34F26A54AE}"/>
              </a:ext>
            </a:extLst>
          </p:cNvPr>
          <p:cNvPicPr>
            <a:picLocks noChangeAspect="1"/>
          </p:cNvPicPr>
          <p:nvPr/>
        </p:nvPicPr>
        <p:blipFill rotWithShape="1">
          <a:blip r:embed="rId2"/>
          <a:srcRect l="7408" t="13092" r="8937" b="8454"/>
          <a:stretch/>
        </p:blipFill>
        <p:spPr>
          <a:xfrm>
            <a:off x="103738" y="576470"/>
            <a:ext cx="8918713" cy="5227619"/>
          </a:xfrm>
          <a:prstGeom prst="rect">
            <a:avLst/>
          </a:prstGeom>
        </p:spPr>
      </p:pic>
      <p:sp>
        <p:nvSpPr>
          <p:cNvPr id="3" name="Rectangle 2">
            <a:extLst>
              <a:ext uri="{FF2B5EF4-FFF2-40B4-BE49-F238E27FC236}">
                <a16:creationId xmlns:a16="http://schemas.microsoft.com/office/drawing/2014/main" id="{4093CFC3-9CAD-4A9A-8CCA-35C3EF0A8974}"/>
              </a:ext>
            </a:extLst>
          </p:cNvPr>
          <p:cNvSpPr/>
          <p:nvPr/>
        </p:nvSpPr>
        <p:spPr>
          <a:xfrm>
            <a:off x="103738" y="90317"/>
            <a:ext cx="2800767" cy="369332"/>
          </a:xfrm>
          <a:prstGeom prst="rect">
            <a:avLst/>
          </a:prstGeom>
        </p:spPr>
        <p:txBody>
          <a:bodyPr wrap="none">
            <a:spAutoFit/>
          </a:bodyPr>
          <a:lstStyle/>
          <a:p>
            <a:pPr algn="just" defTabSz="685800"/>
            <a:r>
              <a:rPr lang="en-US" altLang="en-US" b="1" dirty="0">
                <a:solidFill>
                  <a:srgbClr val="000000"/>
                </a:solidFill>
                <a:latin typeface="Roboto"/>
              </a:rPr>
              <a:t>Raster GIS File Formats</a:t>
            </a:r>
          </a:p>
        </p:txBody>
      </p:sp>
    </p:spTree>
    <p:extLst>
      <p:ext uri="{BB962C8B-B14F-4D97-AF65-F5344CB8AC3E}">
        <p14:creationId xmlns:p14="http://schemas.microsoft.com/office/powerpoint/2010/main" val="59040809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9FA3DE3-C9FE-4589-A5E7-663D241E92BF}"/>
              </a:ext>
            </a:extLst>
          </p:cNvPr>
          <p:cNvSpPr>
            <a:spLocks noChangeArrowheads="1"/>
          </p:cNvSpPr>
          <p:nvPr/>
        </p:nvSpPr>
        <p:spPr bwMode="auto">
          <a:xfrm>
            <a:off x="82827" y="77589"/>
            <a:ext cx="8905462" cy="200824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defTabSz="685800"/>
            <a:r>
              <a:rPr lang="en-US" altLang="en-US" b="1" dirty="0">
                <a:solidFill>
                  <a:srgbClr val="000000"/>
                </a:solidFill>
                <a:latin typeface="+mn-lt"/>
              </a:rPr>
              <a:t>Compressed Raster File Formats</a:t>
            </a:r>
          </a:p>
          <a:p>
            <a:pPr algn="just" defTabSz="685800"/>
            <a:r>
              <a:rPr lang="en-US" altLang="en-US" dirty="0">
                <a:solidFill>
                  <a:srgbClr val="000000"/>
                </a:solidFill>
                <a:latin typeface="+mn-lt"/>
              </a:rPr>
              <a:t>  </a:t>
            </a:r>
            <a:endParaRPr lang="en-US" altLang="en-US" dirty="0">
              <a:latin typeface="+mn-lt"/>
            </a:endParaRPr>
          </a:p>
          <a:p>
            <a:pPr algn="just" defTabSz="685800"/>
            <a:r>
              <a:rPr lang="en-US" altLang="en-US" dirty="0">
                <a:solidFill>
                  <a:srgbClr val="000000"/>
                </a:solidFill>
                <a:latin typeface="+mn-lt"/>
              </a:rPr>
              <a:t>Lossy GIS compression reduces file size by permanently eliminating certain information, especially redundant information (even though the user may not notice it).</a:t>
            </a:r>
          </a:p>
          <a:p>
            <a:pPr algn="just" defTabSz="685800"/>
            <a:endParaRPr lang="en-US" altLang="en-US" dirty="0">
              <a:latin typeface="+mn-lt"/>
            </a:endParaRPr>
          </a:p>
          <a:p>
            <a:pPr algn="just" defTabSz="685800"/>
            <a:r>
              <a:rPr lang="en-US" altLang="en-US" dirty="0">
                <a:solidFill>
                  <a:srgbClr val="000000"/>
                </a:solidFill>
                <a:latin typeface="+mn-lt"/>
              </a:rPr>
              <a:t>These lossy compression algorithms often result in greater reductions of file size. Here are examples of highly compressed GIS formats.</a:t>
            </a:r>
          </a:p>
        </p:txBody>
      </p:sp>
      <p:pic>
        <p:nvPicPr>
          <p:cNvPr id="3" name="Picture 2">
            <a:extLst>
              <a:ext uri="{FF2B5EF4-FFF2-40B4-BE49-F238E27FC236}">
                <a16:creationId xmlns:a16="http://schemas.microsoft.com/office/drawing/2014/main" id="{DDF93F93-5FEB-446C-83CB-3F935B16B383}"/>
              </a:ext>
            </a:extLst>
          </p:cNvPr>
          <p:cNvPicPr>
            <a:picLocks noChangeAspect="1"/>
          </p:cNvPicPr>
          <p:nvPr/>
        </p:nvPicPr>
        <p:blipFill rotWithShape="1">
          <a:blip r:embed="rId2"/>
          <a:srcRect l="7085" t="29839" r="9501" b="12705"/>
          <a:stretch/>
        </p:blipFill>
        <p:spPr>
          <a:xfrm>
            <a:off x="0" y="2551043"/>
            <a:ext cx="8905461" cy="3833820"/>
          </a:xfrm>
          <a:prstGeom prst="rect">
            <a:avLst/>
          </a:prstGeom>
        </p:spPr>
      </p:pic>
    </p:spTree>
    <p:extLst>
      <p:ext uri="{BB962C8B-B14F-4D97-AF65-F5344CB8AC3E}">
        <p14:creationId xmlns:p14="http://schemas.microsoft.com/office/powerpoint/2010/main" val="334058566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Lossy vs Lossless">
            <a:extLst>
              <a:ext uri="{FF2B5EF4-FFF2-40B4-BE49-F238E27FC236}">
                <a16:creationId xmlns:a16="http://schemas.microsoft.com/office/drawing/2014/main" id="{3A3B4611-E290-4C51-A393-8FF98E0039A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339" b="49615"/>
          <a:stretch/>
        </p:blipFill>
        <p:spPr bwMode="auto">
          <a:xfrm>
            <a:off x="824803" y="4797288"/>
            <a:ext cx="2386013" cy="1570382"/>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6AA141A5-D080-4F3B-A887-6856BDAE0670}"/>
              </a:ext>
            </a:extLst>
          </p:cNvPr>
          <p:cNvSpPr/>
          <p:nvPr/>
        </p:nvSpPr>
        <p:spPr>
          <a:xfrm>
            <a:off x="86139" y="173194"/>
            <a:ext cx="8852452" cy="4524315"/>
          </a:xfrm>
          <a:prstGeom prst="rect">
            <a:avLst/>
          </a:prstGeom>
        </p:spPr>
        <p:txBody>
          <a:bodyPr wrap="square">
            <a:spAutoFit/>
          </a:bodyPr>
          <a:lstStyle/>
          <a:p>
            <a:pPr algn="just" fontAlgn="base"/>
            <a:r>
              <a:rPr lang="en-US" b="1" dirty="0">
                <a:solidFill>
                  <a:srgbClr val="000000"/>
                </a:solidFill>
                <a:latin typeface="Roboto"/>
              </a:rPr>
              <a:t>JPEG Compression Example</a:t>
            </a:r>
          </a:p>
          <a:p>
            <a:pPr algn="just" fontAlgn="base"/>
            <a:endParaRPr lang="en-US" b="1" dirty="0">
              <a:solidFill>
                <a:srgbClr val="000000"/>
              </a:solidFill>
              <a:latin typeface="Roboto"/>
            </a:endParaRPr>
          </a:p>
          <a:p>
            <a:pPr algn="just" fontAlgn="base"/>
            <a:r>
              <a:rPr lang="en-US" dirty="0">
                <a:solidFill>
                  <a:srgbClr val="000000"/>
                </a:solidFill>
                <a:latin typeface="Roboto"/>
              </a:rPr>
              <a:t>JPEG stands for Joint Photographic Experts Group, which is the group that created the standard. It has an extension of .JPG and .JPEG and is the most common image format used by digital cameras and on the World Wide Web.</a:t>
            </a:r>
          </a:p>
          <a:p>
            <a:pPr algn="just" fontAlgn="base"/>
            <a:endParaRPr lang="en-US" dirty="0">
              <a:solidFill>
                <a:srgbClr val="000000"/>
              </a:solidFill>
              <a:latin typeface="Roboto"/>
            </a:endParaRPr>
          </a:p>
          <a:p>
            <a:pPr algn="just" fontAlgn="base"/>
            <a:r>
              <a:rPr lang="en-US" dirty="0">
                <a:solidFill>
                  <a:srgbClr val="000000"/>
                </a:solidFill>
                <a:latin typeface="Roboto"/>
              </a:rPr>
              <a:t>It’s a lossy compression type for digital images. Lossy image compression reduces file size and eliminates redundant information. The user decides how much loss to introduce with a trade-off in storage size and quality.</a:t>
            </a:r>
          </a:p>
          <a:p>
            <a:pPr algn="just" fontAlgn="base"/>
            <a:endParaRPr lang="en-US" dirty="0">
              <a:solidFill>
                <a:srgbClr val="000000"/>
              </a:solidFill>
              <a:latin typeface="Roboto"/>
            </a:endParaRPr>
          </a:p>
          <a:p>
            <a:pPr algn="just" fontAlgn="base"/>
            <a:r>
              <a:rPr lang="en-US" dirty="0">
                <a:solidFill>
                  <a:srgbClr val="000000"/>
                </a:solidFill>
                <a:latin typeface="Roboto"/>
              </a:rPr>
              <a:t>For example, the compression quality is a range from 1 to 100. A lower value compresses the raster image, but also reduces the quality.</a:t>
            </a:r>
          </a:p>
          <a:p>
            <a:pPr algn="just" fontAlgn="base"/>
            <a:endParaRPr lang="en-US" dirty="0">
              <a:solidFill>
                <a:srgbClr val="000000"/>
              </a:solidFill>
              <a:latin typeface="Roboto"/>
            </a:endParaRPr>
          </a:p>
          <a:p>
            <a:pPr algn="just" fontAlgn="base"/>
            <a:r>
              <a:rPr lang="en-US" dirty="0">
                <a:solidFill>
                  <a:srgbClr val="000000"/>
                </a:solidFill>
                <a:latin typeface="Roboto"/>
              </a:rPr>
              <a:t>JPEG 2000 (</a:t>
            </a:r>
            <a:r>
              <a:rPr lang="en-US" dirty="0" err="1">
                <a:solidFill>
                  <a:srgbClr val="000000"/>
                </a:solidFill>
                <a:latin typeface="Roboto"/>
              </a:rPr>
              <a:t>JP2</a:t>
            </a:r>
            <a:r>
              <a:rPr lang="en-US" dirty="0">
                <a:solidFill>
                  <a:srgbClr val="000000"/>
                </a:solidFill>
                <a:latin typeface="Roboto"/>
              </a:rPr>
              <a:t>) is the newest version of JPEG. It slightly improves image compression performance over JPEG using two different wavelet transforms. Users can choose low to high levels of compression.</a:t>
            </a:r>
          </a:p>
        </p:txBody>
      </p:sp>
      <p:pic>
        <p:nvPicPr>
          <p:cNvPr id="4" name="Picture 2" descr="Lossy vs Lossless">
            <a:extLst>
              <a:ext uri="{FF2B5EF4-FFF2-40B4-BE49-F238E27FC236}">
                <a16:creationId xmlns:a16="http://schemas.microsoft.com/office/drawing/2014/main" id="{E229CA23-0AEF-4131-91B6-25373DAF4E2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9214"/>
          <a:stretch/>
        </p:blipFill>
        <p:spPr bwMode="auto">
          <a:xfrm>
            <a:off x="5787743" y="4825759"/>
            <a:ext cx="2386013" cy="15419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915200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E1E5527-AAA3-429D-A152-0C79CB0F08D1}"/>
              </a:ext>
            </a:extLst>
          </p:cNvPr>
          <p:cNvPicPr>
            <a:picLocks noChangeAspect="1"/>
          </p:cNvPicPr>
          <p:nvPr/>
        </p:nvPicPr>
        <p:blipFill rotWithShape="1">
          <a:blip r:embed="rId2"/>
          <a:srcRect l="7487" t="37568" r="9340" b="29195"/>
          <a:stretch/>
        </p:blipFill>
        <p:spPr>
          <a:xfrm>
            <a:off x="192156" y="662608"/>
            <a:ext cx="8781438" cy="2193235"/>
          </a:xfrm>
          <a:prstGeom prst="rect">
            <a:avLst/>
          </a:prstGeom>
        </p:spPr>
      </p:pic>
    </p:spTree>
    <p:extLst>
      <p:ext uri="{BB962C8B-B14F-4D97-AF65-F5344CB8AC3E}">
        <p14:creationId xmlns:p14="http://schemas.microsoft.com/office/powerpoint/2010/main" val="142658100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FA26AD9-FEEF-40D4-B329-070E9D67C824}"/>
              </a:ext>
            </a:extLst>
          </p:cNvPr>
          <p:cNvSpPr>
            <a:spLocks noChangeArrowheads="1"/>
          </p:cNvSpPr>
          <p:nvPr/>
        </p:nvSpPr>
        <p:spPr bwMode="auto">
          <a:xfrm>
            <a:off x="0" y="102795"/>
            <a:ext cx="9024730" cy="145424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685800"/>
            <a:r>
              <a:rPr lang="en-US" altLang="en-US" b="1" dirty="0">
                <a:solidFill>
                  <a:srgbClr val="000000"/>
                </a:solidFill>
                <a:latin typeface="Roboto"/>
              </a:rPr>
              <a:t>CAD File Formats</a:t>
            </a:r>
          </a:p>
          <a:p>
            <a:pPr algn="just" defTabSz="685800"/>
            <a:br>
              <a:rPr lang="en-US" altLang="en-US" dirty="0">
                <a:solidFill>
                  <a:srgbClr val="000000"/>
                </a:solidFill>
                <a:latin typeface="Roboto"/>
              </a:rPr>
            </a:br>
            <a:r>
              <a:rPr lang="en-US" altLang="en-US" dirty="0">
                <a:solidFill>
                  <a:srgbClr val="000000"/>
                </a:solidFill>
                <a:latin typeface="Roboto"/>
              </a:rPr>
              <a:t>CAD (computer assisted drafting) often goes hand-in-hand with Geographic Information System (GIS). GIS imports design models that were likely built in Autodesk or Bentley Systems MicroStation.</a:t>
            </a:r>
            <a:endParaRPr lang="en-US" altLang="en-US" dirty="0"/>
          </a:p>
        </p:txBody>
      </p:sp>
      <p:pic>
        <p:nvPicPr>
          <p:cNvPr id="3" name="Picture 2">
            <a:extLst>
              <a:ext uri="{FF2B5EF4-FFF2-40B4-BE49-F238E27FC236}">
                <a16:creationId xmlns:a16="http://schemas.microsoft.com/office/drawing/2014/main" id="{7D7FB8F9-7408-4CD0-93BD-12E310BF9DA6}"/>
              </a:ext>
            </a:extLst>
          </p:cNvPr>
          <p:cNvPicPr>
            <a:picLocks noChangeAspect="1"/>
          </p:cNvPicPr>
          <p:nvPr/>
        </p:nvPicPr>
        <p:blipFill rotWithShape="1">
          <a:blip r:embed="rId2"/>
          <a:srcRect l="7005" t="25588" r="9018" b="5749"/>
          <a:stretch/>
        </p:blipFill>
        <p:spPr>
          <a:xfrm>
            <a:off x="106018" y="1795669"/>
            <a:ext cx="8918712" cy="4557694"/>
          </a:xfrm>
          <a:prstGeom prst="rect">
            <a:avLst/>
          </a:prstGeom>
        </p:spPr>
      </p:pic>
    </p:spTree>
    <p:extLst>
      <p:ext uri="{BB962C8B-B14F-4D97-AF65-F5344CB8AC3E}">
        <p14:creationId xmlns:p14="http://schemas.microsoft.com/office/powerpoint/2010/main" val="2184924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C11238-1468-4582-ACB1-E4CC7C90DA9B}"/>
              </a:ext>
            </a:extLst>
          </p:cNvPr>
          <p:cNvSpPr>
            <a:spLocks noChangeArrowheads="1"/>
          </p:cNvSpPr>
          <p:nvPr/>
        </p:nvSpPr>
        <p:spPr bwMode="auto">
          <a:xfrm>
            <a:off x="46384" y="166463"/>
            <a:ext cx="1744708" cy="34624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685800"/>
            <a:r>
              <a:rPr lang="en-US" altLang="en-US" sz="1350" b="1" dirty="0">
                <a:solidFill>
                  <a:srgbClr val="000000"/>
                </a:solidFill>
                <a:latin typeface="Roboto"/>
              </a:rPr>
              <a:t>LiDAR File Formats</a:t>
            </a:r>
          </a:p>
          <a:p>
            <a:pPr defTabSz="685800"/>
            <a:r>
              <a:rPr lang="en-US" altLang="en-US" sz="450" dirty="0"/>
              <a:t>  </a:t>
            </a:r>
            <a:endParaRPr lang="en-US" altLang="en-US" sz="1350" dirty="0"/>
          </a:p>
        </p:txBody>
      </p:sp>
      <p:pic>
        <p:nvPicPr>
          <p:cNvPr id="3" name="Picture 2">
            <a:extLst>
              <a:ext uri="{FF2B5EF4-FFF2-40B4-BE49-F238E27FC236}">
                <a16:creationId xmlns:a16="http://schemas.microsoft.com/office/drawing/2014/main" id="{3CE3F282-C0FF-4477-9DC9-468A6B7C1C5C}"/>
              </a:ext>
            </a:extLst>
          </p:cNvPr>
          <p:cNvPicPr>
            <a:picLocks noChangeAspect="1"/>
          </p:cNvPicPr>
          <p:nvPr/>
        </p:nvPicPr>
        <p:blipFill rotWithShape="1">
          <a:blip r:embed="rId2"/>
          <a:srcRect l="8454" t="28937" r="7408" b="13349"/>
          <a:stretch/>
        </p:blipFill>
        <p:spPr>
          <a:xfrm>
            <a:off x="24983" y="410817"/>
            <a:ext cx="9072633" cy="3889513"/>
          </a:xfrm>
          <a:prstGeom prst="rect">
            <a:avLst/>
          </a:prstGeom>
        </p:spPr>
      </p:pic>
      <p:pic>
        <p:nvPicPr>
          <p:cNvPr id="5" name="Picture 4">
            <a:extLst>
              <a:ext uri="{FF2B5EF4-FFF2-40B4-BE49-F238E27FC236}">
                <a16:creationId xmlns:a16="http://schemas.microsoft.com/office/drawing/2014/main" id="{1DD0FCFE-6AE6-46F9-964E-FB66EBD89BB2}"/>
              </a:ext>
            </a:extLst>
          </p:cNvPr>
          <p:cNvPicPr>
            <a:picLocks noChangeAspect="1"/>
          </p:cNvPicPr>
          <p:nvPr/>
        </p:nvPicPr>
        <p:blipFill rotWithShape="1">
          <a:blip r:embed="rId3"/>
          <a:srcRect l="8696" t="40789" r="8374" b="24686"/>
          <a:stretch/>
        </p:blipFill>
        <p:spPr>
          <a:xfrm>
            <a:off x="46384" y="4273825"/>
            <a:ext cx="8965096" cy="2332666"/>
          </a:xfrm>
          <a:prstGeom prst="rect">
            <a:avLst/>
          </a:prstGeom>
        </p:spPr>
      </p:pic>
    </p:spTree>
    <p:extLst>
      <p:ext uri="{BB962C8B-B14F-4D97-AF65-F5344CB8AC3E}">
        <p14:creationId xmlns:p14="http://schemas.microsoft.com/office/powerpoint/2010/main" val="241557891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334C18-1F59-4C63-8E67-D23F17A75CE2}"/>
              </a:ext>
            </a:extLst>
          </p:cNvPr>
          <p:cNvSpPr/>
          <p:nvPr/>
        </p:nvSpPr>
        <p:spPr>
          <a:xfrm>
            <a:off x="0" y="205317"/>
            <a:ext cx="8917033" cy="1200329"/>
          </a:xfrm>
          <a:prstGeom prst="rect">
            <a:avLst/>
          </a:prstGeom>
        </p:spPr>
        <p:txBody>
          <a:bodyPr wrap="square">
            <a:spAutoFit/>
          </a:bodyPr>
          <a:lstStyle/>
          <a:p>
            <a:pPr algn="just" fontAlgn="base"/>
            <a:r>
              <a:rPr lang="en-US" b="1" dirty="0">
                <a:solidFill>
                  <a:srgbClr val="000000"/>
                </a:solidFill>
                <a:latin typeface="Roboto"/>
              </a:rPr>
              <a:t>Multitemporal File Formats</a:t>
            </a:r>
          </a:p>
          <a:p>
            <a:pPr algn="just" fontAlgn="base"/>
            <a:endParaRPr lang="en-US" b="1" dirty="0">
              <a:solidFill>
                <a:srgbClr val="000000"/>
              </a:solidFill>
              <a:latin typeface="Roboto"/>
            </a:endParaRPr>
          </a:p>
          <a:p>
            <a:pPr algn="just" fontAlgn="base"/>
            <a:r>
              <a:rPr lang="en-US" dirty="0">
                <a:solidFill>
                  <a:srgbClr val="000000"/>
                </a:solidFill>
                <a:latin typeface="Roboto"/>
              </a:rPr>
              <a:t>Temporal data has a time component attached to it. A lot of weather data uses temporal GIS data formats because how important time is related to weather.</a:t>
            </a:r>
          </a:p>
        </p:txBody>
      </p:sp>
      <p:pic>
        <p:nvPicPr>
          <p:cNvPr id="3" name="Picture 2">
            <a:extLst>
              <a:ext uri="{FF2B5EF4-FFF2-40B4-BE49-F238E27FC236}">
                <a16:creationId xmlns:a16="http://schemas.microsoft.com/office/drawing/2014/main" id="{E79EB730-B421-469F-8EEB-F50FCA0ED0FF}"/>
              </a:ext>
            </a:extLst>
          </p:cNvPr>
          <p:cNvPicPr>
            <a:picLocks noChangeAspect="1"/>
          </p:cNvPicPr>
          <p:nvPr/>
        </p:nvPicPr>
        <p:blipFill rotWithShape="1">
          <a:blip r:embed="rId2"/>
          <a:srcRect l="8120" t="11934" r="7822" b="4589"/>
          <a:stretch/>
        </p:blipFill>
        <p:spPr>
          <a:xfrm>
            <a:off x="251790" y="1421273"/>
            <a:ext cx="8428383" cy="5231410"/>
          </a:xfrm>
          <a:prstGeom prst="rect">
            <a:avLst/>
          </a:prstGeom>
        </p:spPr>
      </p:pic>
    </p:spTree>
    <p:extLst>
      <p:ext uri="{BB962C8B-B14F-4D97-AF65-F5344CB8AC3E}">
        <p14:creationId xmlns:p14="http://schemas.microsoft.com/office/powerpoint/2010/main" val="1133303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23"/>
          <p:cNvSpPr txBox="1">
            <a:spLocks noGrp="1"/>
          </p:cNvSpPr>
          <p:nvPr>
            <p:ph type="body" idx="1"/>
          </p:nvPr>
        </p:nvSpPr>
        <p:spPr>
          <a:xfrm>
            <a:off x="166800" y="1489950"/>
            <a:ext cx="8443800" cy="4153800"/>
          </a:xfrm>
          <a:prstGeom prst="rect">
            <a:avLst/>
          </a:prstGeom>
        </p:spPr>
        <p:txBody>
          <a:bodyPr spcFirstLastPara="1" wrap="square" lIns="91425" tIns="91425" rIns="91425" bIns="91425" anchor="t" anchorCtr="0">
            <a:noAutofit/>
          </a:bodyPr>
          <a:lstStyle/>
          <a:p>
            <a:pPr indent="-368300">
              <a:buSzPts val="2200"/>
            </a:pPr>
            <a:r>
              <a:rPr lang="en" sz="2200"/>
              <a:t>Rectangular dataset with a particularly useful format:</a:t>
            </a:r>
            <a:endParaRPr sz="2200"/>
          </a:p>
          <a:p>
            <a:pPr lvl="1" indent="-368300">
              <a:buSzPts val="2200"/>
            </a:pPr>
            <a:r>
              <a:rPr lang="en" sz="2200"/>
              <a:t>Every variable has its own column</a:t>
            </a:r>
            <a:endParaRPr sz="2200"/>
          </a:p>
          <a:p>
            <a:pPr lvl="1" indent="-368300">
              <a:buSzPts val="2200"/>
            </a:pPr>
            <a:r>
              <a:rPr lang="en" sz="2200"/>
              <a:t>Every observation has its own row</a:t>
            </a:r>
            <a:endParaRPr sz="2200"/>
          </a:p>
          <a:p>
            <a:pPr lvl="1" indent="-368300">
              <a:buSzPts val="2200"/>
            </a:pPr>
            <a:r>
              <a:rPr lang="en" sz="2200"/>
              <a:t>Every value has its own cell</a:t>
            </a:r>
            <a:endParaRPr sz="2200"/>
          </a:p>
        </p:txBody>
      </p:sp>
      <p:sp>
        <p:nvSpPr>
          <p:cNvPr id="133" name="Google Shape;133;p23"/>
          <p:cNvSpPr txBox="1">
            <a:spLocks noGrp="1"/>
          </p:cNvSpPr>
          <p:nvPr>
            <p:ph type="title"/>
          </p:nvPr>
        </p:nvSpPr>
        <p:spPr>
          <a:xfrm>
            <a:off x="166800" y="857249"/>
            <a:ext cx="8229600" cy="663900"/>
          </a:xfrm>
          <a:prstGeom prst="rect">
            <a:avLst/>
          </a:prstGeom>
        </p:spPr>
        <p:txBody>
          <a:bodyPr spcFirstLastPara="1" wrap="square" lIns="91425" tIns="91425" rIns="91425" bIns="91425" anchor="t" anchorCtr="0">
            <a:noAutofit/>
          </a:bodyPr>
          <a:lstStyle/>
          <a:p>
            <a:r>
              <a:rPr lang="en"/>
              <a:t>Tidy Data</a:t>
            </a:r>
            <a:endParaRPr/>
          </a:p>
        </p:txBody>
      </p:sp>
      <p:pic>
        <p:nvPicPr>
          <p:cNvPr id="6" name="Google Shape;134;p23"/>
          <p:cNvPicPr preferRelativeResize="0"/>
          <p:nvPr/>
        </p:nvPicPr>
        <p:blipFill>
          <a:blip r:embed="rId3">
            <a:alphaModFix/>
          </a:blip>
          <a:stretch>
            <a:fillRect/>
          </a:stretch>
        </p:blipFill>
        <p:spPr>
          <a:xfrm>
            <a:off x="0" y="3653161"/>
            <a:ext cx="9144000" cy="2857500"/>
          </a:xfrm>
          <a:prstGeom prst="rect">
            <a:avLst/>
          </a:prstGeom>
          <a:noFill/>
          <a:ln>
            <a:noFill/>
          </a:ln>
        </p:spPr>
      </p:pic>
    </p:spTree>
    <p:extLst>
      <p:ext uri="{BB962C8B-B14F-4D97-AF65-F5344CB8AC3E}">
        <p14:creationId xmlns:p14="http://schemas.microsoft.com/office/powerpoint/2010/main" val="2751357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2">
                                            <p:txEl>
                                              <p:pRg st="0" end="0"/>
                                            </p:txEl>
                                          </p:spTgt>
                                        </p:tgtEl>
                                        <p:attrNameLst>
                                          <p:attrName>style.visibility</p:attrName>
                                        </p:attrNameLst>
                                      </p:cBhvr>
                                      <p:to>
                                        <p:strVal val="visible"/>
                                      </p:to>
                                    </p:set>
                                    <p:animEffect transition="in" filter="fade">
                                      <p:cBhvr>
                                        <p:cTn id="7" dur="1"/>
                                        <p:tgtEl>
                                          <p:spTgt spid="13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2">
                                            <p:txEl>
                                              <p:pRg st="1" end="1"/>
                                            </p:txEl>
                                          </p:spTgt>
                                        </p:tgtEl>
                                        <p:attrNameLst>
                                          <p:attrName>style.visibility</p:attrName>
                                        </p:attrNameLst>
                                      </p:cBhvr>
                                      <p:to>
                                        <p:strVal val="visible"/>
                                      </p:to>
                                    </p:set>
                                    <p:animEffect transition="in" filter="fade">
                                      <p:cBhvr>
                                        <p:cTn id="12" dur="1"/>
                                        <p:tgtEl>
                                          <p:spTgt spid="13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2">
                                            <p:txEl>
                                              <p:pRg st="2" end="2"/>
                                            </p:txEl>
                                          </p:spTgt>
                                        </p:tgtEl>
                                        <p:attrNameLst>
                                          <p:attrName>style.visibility</p:attrName>
                                        </p:attrNameLst>
                                      </p:cBhvr>
                                      <p:to>
                                        <p:strVal val="visible"/>
                                      </p:to>
                                    </p:set>
                                    <p:animEffect transition="in" filter="fade">
                                      <p:cBhvr>
                                        <p:cTn id="17" dur="1"/>
                                        <p:tgtEl>
                                          <p:spTgt spid="13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32">
                                            <p:txEl>
                                              <p:pRg st="3" end="3"/>
                                            </p:txEl>
                                          </p:spTgt>
                                        </p:tgtEl>
                                        <p:attrNameLst>
                                          <p:attrName>style.visibility</p:attrName>
                                        </p:attrNameLst>
                                      </p:cBhvr>
                                      <p:to>
                                        <p:strVal val="visible"/>
                                      </p:to>
                                    </p:set>
                                    <p:animEffect transition="in" filter="fade">
                                      <p:cBhvr>
                                        <p:cTn id="22" dur="1"/>
                                        <p:tgtEl>
                                          <p:spTgt spid="13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49931EB-14C1-4A0D-A966-F09D1AA0C854}"/>
              </a:ext>
            </a:extLst>
          </p:cNvPr>
          <p:cNvPicPr>
            <a:picLocks noChangeAspect="1"/>
          </p:cNvPicPr>
          <p:nvPr/>
        </p:nvPicPr>
        <p:blipFill rotWithShape="1">
          <a:blip r:embed="rId2"/>
          <a:srcRect l="8293" t="17729" r="8294" b="47359"/>
          <a:stretch/>
        </p:blipFill>
        <p:spPr>
          <a:xfrm>
            <a:off x="198782" y="1119808"/>
            <a:ext cx="8827753" cy="2309192"/>
          </a:xfrm>
          <a:prstGeom prst="rect">
            <a:avLst/>
          </a:prstGeom>
        </p:spPr>
      </p:pic>
    </p:spTree>
    <p:extLst>
      <p:ext uri="{BB962C8B-B14F-4D97-AF65-F5344CB8AC3E}">
        <p14:creationId xmlns:p14="http://schemas.microsoft.com/office/powerpoint/2010/main" val="253738003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8FE8FEF-640B-412D-B0BF-8F3188CA1BED}"/>
              </a:ext>
            </a:extLst>
          </p:cNvPr>
          <p:cNvPicPr>
            <a:picLocks noChangeAspect="1"/>
          </p:cNvPicPr>
          <p:nvPr/>
        </p:nvPicPr>
        <p:blipFill>
          <a:blip r:embed="rId2"/>
          <a:stretch>
            <a:fillRect/>
          </a:stretch>
        </p:blipFill>
        <p:spPr>
          <a:xfrm>
            <a:off x="0" y="766080"/>
            <a:ext cx="9144000" cy="5789668"/>
          </a:xfrm>
          <a:prstGeom prst="rect">
            <a:avLst/>
          </a:prstGeom>
        </p:spPr>
      </p:pic>
      <p:sp>
        <p:nvSpPr>
          <p:cNvPr id="3" name="Shape 133">
            <a:extLst>
              <a:ext uri="{FF2B5EF4-FFF2-40B4-BE49-F238E27FC236}">
                <a16:creationId xmlns:a16="http://schemas.microsoft.com/office/drawing/2014/main" id="{671C4E83-A1A1-4128-9C85-1569D1D2243B}"/>
              </a:ext>
            </a:extLst>
          </p:cNvPr>
          <p:cNvSpPr txBox="1"/>
          <p:nvPr/>
        </p:nvSpPr>
        <p:spPr>
          <a:xfrm>
            <a:off x="60699" y="-18712"/>
            <a:ext cx="4405283" cy="52322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CO" sz="2800" b="1" dirty="0">
                <a:solidFill>
                  <a:schemeClr val="dk1"/>
                </a:solidFill>
                <a:latin typeface="Calibri"/>
                <a:ea typeface="Calibri"/>
                <a:cs typeface="Calibri"/>
                <a:sym typeface="Calibri"/>
              </a:rPr>
              <a:t>IMPORTAR DATOS</a:t>
            </a:r>
            <a:endParaRPr sz="2800" b="1" dirty="0">
              <a:solidFill>
                <a:schemeClr val="dk1"/>
              </a:solidFill>
              <a:latin typeface="Calibri"/>
              <a:ea typeface="Calibri"/>
              <a:cs typeface="Calibri"/>
              <a:sym typeface="Calibri"/>
            </a:endParaRPr>
          </a:p>
        </p:txBody>
      </p:sp>
      <p:cxnSp>
        <p:nvCxnSpPr>
          <p:cNvPr id="5" name="Shape 134">
            <a:extLst>
              <a:ext uri="{FF2B5EF4-FFF2-40B4-BE49-F238E27FC236}">
                <a16:creationId xmlns:a16="http://schemas.microsoft.com/office/drawing/2014/main" id="{5A2FB9CD-3A53-4BEA-989D-3F930B042372}"/>
              </a:ext>
            </a:extLst>
          </p:cNvPr>
          <p:cNvCxnSpPr/>
          <p:nvPr/>
        </p:nvCxnSpPr>
        <p:spPr>
          <a:xfrm>
            <a:off x="0" y="523220"/>
            <a:ext cx="2686903" cy="0"/>
          </a:xfrm>
          <a:prstGeom prst="straightConnector1">
            <a:avLst/>
          </a:prstGeom>
          <a:noFill/>
          <a:ln w="28575" cap="flat" cmpd="sng">
            <a:solidFill>
              <a:schemeClr val="dk1"/>
            </a:solidFill>
            <a:prstDash val="solid"/>
            <a:miter lim="800000"/>
            <a:headEnd type="none" w="sm" len="sm"/>
            <a:tailEnd type="none" w="sm" len="sm"/>
          </a:ln>
        </p:spPr>
      </p:cxnSp>
      <p:pic>
        <p:nvPicPr>
          <p:cNvPr id="6" name="Shape 135">
            <a:extLst>
              <a:ext uri="{FF2B5EF4-FFF2-40B4-BE49-F238E27FC236}">
                <a16:creationId xmlns:a16="http://schemas.microsoft.com/office/drawing/2014/main" id="{80D8626F-ECEA-4087-94AE-2C814AFBC472}"/>
              </a:ext>
            </a:extLst>
          </p:cNvPr>
          <p:cNvPicPr preferRelativeResize="0"/>
          <p:nvPr/>
        </p:nvPicPr>
        <p:blipFill rotWithShape="1">
          <a:blip r:embed="rId3">
            <a:alphaModFix/>
          </a:blip>
          <a:srcRect b="17939"/>
          <a:stretch/>
        </p:blipFill>
        <p:spPr>
          <a:xfrm>
            <a:off x="7655847" y="90616"/>
            <a:ext cx="1488153" cy="593124"/>
          </a:xfrm>
          <a:prstGeom prst="rect">
            <a:avLst/>
          </a:prstGeom>
          <a:noFill/>
          <a:ln>
            <a:noFill/>
          </a:ln>
        </p:spPr>
      </p:pic>
    </p:spTree>
    <p:extLst>
      <p:ext uri="{BB962C8B-B14F-4D97-AF65-F5344CB8AC3E}">
        <p14:creationId xmlns:p14="http://schemas.microsoft.com/office/powerpoint/2010/main" val="108960125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DA0B671-D364-4C42-AA00-B2CD64D77A41}"/>
              </a:ext>
            </a:extLst>
          </p:cNvPr>
          <p:cNvPicPr>
            <a:picLocks noChangeAspect="1"/>
          </p:cNvPicPr>
          <p:nvPr/>
        </p:nvPicPr>
        <p:blipFill rotWithShape="1">
          <a:blip r:embed="rId2"/>
          <a:srcRect t="35050"/>
          <a:stretch/>
        </p:blipFill>
        <p:spPr>
          <a:xfrm>
            <a:off x="0" y="1179449"/>
            <a:ext cx="9144000" cy="3710844"/>
          </a:xfrm>
          <a:prstGeom prst="rect">
            <a:avLst/>
          </a:prstGeom>
        </p:spPr>
      </p:pic>
      <p:sp>
        <p:nvSpPr>
          <p:cNvPr id="3" name="Shape 133">
            <a:extLst>
              <a:ext uri="{FF2B5EF4-FFF2-40B4-BE49-F238E27FC236}">
                <a16:creationId xmlns:a16="http://schemas.microsoft.com/office/drawing/2014/main" id="{BAC71F3C-EF4B-47B2-8E76-B979109C1CAE}"/>
              </a:ext>
            </a:extLst>
          </p:cNvPr>
          <p:cNvSpPr txBox="1"/>
          <p:nvPr/>
        </p:nvSpPr>
        <p:spPr>
          <a:xfrm>
            <a:off x="60699" y="-18712"/>
            <a:ext cx="4405283" cy="52322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CO" sz="2800" b="1" dirty="0">
                <a:solidFill>
                  <a:schemeClr val="dk1"/>
                </a:solidFill>
                <a:latin typeface="Calibri"/>
                <a:ea typeface="Calibri"/>
                <a:cs typeface="Calibri"/>
                <a:sym typeface="Calibri"/>
              </a:rPr>
              <a:t>IMPORTAR DATOS</a:t>
            </a:r>
            <a:endParaRPr sz="2800" b="1" dirty="0">
              <a:solidFill>
                <a:schemeClr val="dk1"/>
              </a:solidFill>
              <a:latin typeface="Calibri"/>
              <a:ea typeface="Calibri"/>
              <a:cs typeface="Calibri"/>
              <a:sym typeface="Calibri"/>
            </a:endParaRPr>
          </a:p>
        </p:txBody>
      </p:sp>
      <p:cxnSp>
        <p:nvCxnSpPr>
          <p:cNvPr id="4" name="Shape 134">
            <a:extLst>
              <a:ext uri="{FF2B5EF4-FFF2-40B4-BE49-F238E27FC236}">
                <a16:creationId xmlns:a16="http://schemas.microsoft.com/office/drawing/2014/main" id="{08C72F7E-E503-4538-AE21-A05C03348575}"/>
              </a:ext>
            </a:extLst>
          </p:cNvPr>
          <p:cNvCxnSpPr/>
          <p:nvPr/>
        </p:nvCxnSpPr>
        <p:spPr>
          <a:xfrm>
            <a:off x="0" y="523220"/>
            <a:ext cx="2686903" cy="0"/>
          </a:xfrm>
          <a:prstGeom prst="straightConnector1">
            <a:avLst/>
          </a:prstGeom>
          <a:noFill/>
          <a:ln w="28575" cap="flat" cmpd="sng">
            <a:solidFill>
              <a:schemeClr val="dk1"/>
            </a:solidFill>
            <a:prstDash val="solid"/>
            <a:miter lim="800000"/>
            <a:headEnd type="none" w="sm" len="sm"/>
            <a:tailEnd type="none" w="sm" len="sm"/>
          </a:ln>
        </p:spPr>
      </p:cxnSp>
      <p:pic>
        <p:nvPicPr>
          <p:cNvPr id="5" name="Shape 135">
            <a:extLst>
              <a:ext uri="{FF2B5EF4-FFF2-40B4-BE49-F238E27FC236}">
                <a16:creationId xmlns:a16="http://schemas.microsoft.com/office/drawing/2014/main" id="{16E59995-0CB5-488C-9B4C-C6BB5F5DEDB3}"/>
              </a:ext>
            </a:extLst>
          </p:cNvPr>
          <p:cNvPicPr preferRelativeResize="0"/>
          <p:nvPr/>
        </p:nvPicPr>
        <p:blipFill rotWithShape="1">
          <a:blip r:embed="rId3">
            <a:alphaModFix/>
          </a:blip>
          <a:srcRect b="17939"/>
          <a:stretch/>
        </p:blipFill>
        <p:spPr>
          <a:xfrm>
            <a:off x="7655847" y="90616"/>
            <a:ext cx="1488153" cy="593124"/>
          </a:xfrm>
          <a:prstGeom prst="rect">
            <a:avLst/>
          </a:prstGeom>
          <a:noFill/>
          <a:ln>
            <a:noFill/>
          </a:ln>
        </p:spPr>
      </p:pic>
    </p:spTree>
    <p:extLst>
      <p:ext uri="{BB962C8B-B14F-4D97-AF65-F5344CB8AC3E}">
        <p14:creationId xmlns:p14="http://schemas.microsoft.com/office/powerpoint/2010/main" val="2559371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B3CDD54-6CB6-4CA0-9985-E06D19D1B703}"/>
              </a:ext>
            </a:extLst>
          </p:cNvPr>
          <p:cNvPicPr>
            <a:picLocks noChangeAspect="1"/>
          </p:cNvPicPr>
          <p:nvPr/>
        </p:nvPicPr>
        <p:blipFill rotWithShape="1">
          <a:blip r:embed="rId2"/>
          <a:srcRect t="47915"/>
          <a:stretch/>
        </p:blipFill>
        <p:spPr>
          <a:xfrm>
            <a:off x="0" y="1384852"/>
            <a:ext cx="9144000" cy="1903045"/>
          </a:xfrm>
          <a:prstGeom prst="rect">
            <a:avLst/>
          </a:prstGeom>
        </p:spPr>
      </p:pic>
      <p:sp>
        <p:nvSpPr>
          <p:cNvPr id="3" name="Shape 133">
            <a:extLst>
              <a:ext uri="{FF2B5EF4-FFF2-40B4-BE49-F238E27FC236}">
                <a16:creationId xmlns:a16="http://schemas.microsoft.com/office/drawing/2014/main" id="{F40012CA-DD24-440B-B2A4-60295C1DA704}"/>
              </a:ext>
            </a:extLst>
          </p:cNvPr>
          <p:cNvSpPr txBox="1"/>
          <p:nvPr/>
        </p:nvSpPr>
        <p:spPr>
          <a:xfrm>
            <a:off x="60699" y="-18712"/>
            <a:ext cx="4405283" cy="52322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CO" sz="2800" b="1" dirty="0">
                <a:solidFill>
                  <a:schemeClr val="dk1"/>
                </a:solidFill>
                <a:latin typeface="Calibri"/>
                <a:ea typeface="Calibri"/>
                <a:cs typeface="Calibri"/>
                <a:sym typeface="Calibri"/>
              </a:rPr>
              <a:t>EXPORTAR DATOS</a:t>
            </a:r>
            <a:endParaRPr sz="2800" b="1" dirty="0">
              <a:solidFill>
                <a:schemeClr val="dk1"/>
              </a:solidFill>
              <a:latin typeface="Calibri"/>
              <a:ea typeface="Calibri"/>
              <a:cs typeface="Calibri"/>
              <a:sym typeface="Calibri"/>
            </a:endParaRPr>
          </a:p>
        </p:txBody>
      </p:sp>
      <p:cxnSp>
        <p:nvCxnSpPr>
          <p:cNvPr id="5" name="Shape 134">
            <a:extLst>
              <a:ext uri="{FF2B5EF4-FFF2-40B4-BE49-F238E27FC236}">
                <a16:creationId xmlns:a16="http://schemas.microsoft.com/office/drawing/2014/main" id="{53149AA5-C7A2-4EF6-9131-A6CA021D275C}"/>
              </a:ext>
            </a:extLst>
          </p:cNvPr>
          <p:cNvCxnSpPr/>
          <p:nvPr/>
        </p:nvCxnSpPr>
        <p:spPr>
          <a:xfrm>
            <a:off x="0" y="523220"/>
            <a:ext cx="2686903" cy="0"/>
          </a:xfrm>
          <a:prstGeom prst="straightConnector1">
            <a:avLst/>
          </a:prstGeom>
          <a:noFill/>
          <a:ln w="28575" cap="flat" cmpd="sng">
            <a:solidFill>
              <a:schemeClr val="dk1"/>
            </a:solidFill>
            <a:prstDash val="solid"/>
            <a:miter lim="800000"/>
            <a:headEnd type="none" w="sm" len="sm"/>
            <a:tailEnd type="none" w="sm" len="sm"/>
          </a:ln>
        </p:spPr>
      </p:cxnSp>
      <p:pic>
        <p:nvPicPr>
          <p:cNvPr id="6" name="Shape 135">
            <a:extLst>
              <a:ext uri="{FF2B5EF4-FFF2-40B4-BE49-F238E27FC236}">
                <a16:creationId xmlns:a16="http://schemas.microsoft.com/office/drawing/2014/main" id="{85C96FAA-B6D0-4D34-BD12-951D50D4600C}"/>
              </a:ext>
            </a:extLst>
          </p:cNvPr>
          <p:cNvPicPr preferRelativeResize="0"/>
          <p:nvPr/>
        </p:nvPicPr>
        <p:blipFill rotWithShape="1">
          <a:blip r:embed="rId3">
            <a:alphaModFix/>
          </a:blip>
          <a:srcRect b="17939"/>
          <a:stretch/>
        </p:blipFill>
        <p:spPr>
          <a:xfrm>
            <a:off x="7655847" y="90616"/>
            <a:ext cx="1488153" cy="593124"/>
          </a:xfrm>
          <a:prstGeom prst="rect">
            <a:avLst/>
          </a:prstGeom>
          <a:noFill/>
          <a:ln>
            <a:noFill/>
          </a:ln>
        </p:spPr>
      </p:pic>
    </p:spTree>
    <p:extLst>
      <p:ext uri="{BB962C8B-B14F-4D97-AF65-F5344CB8AC3E}">
        <p14:creationId xmlns:p14="http://schemas.microsoft.com/office/powerpoint/2010/main" val="18878174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420068" y="2655754"/>
            <a:ext cx="2205594" cy="1925705"/>
          </a:xfrm>
          <a:prstGeom prst="rect">
            <a:avLst/>
          </a:prstGeom>
        </p:spPr>
      </p:pic>
      <p:sp>
        <p:nvSpPr>
          <p:cNvPr id="2" name="Title 1"/>
          <p:cNvSpPr>
            <a:spLocks noGrp="1"/>
          </p:cNvSpPr>
          <p:nvPr>
            <p:ph type="title"/>
          </p:nvPr>
        </p:nvSpPr>
        <p:spPr>
          <a:xfrm>
            <a:off x="414337" y="857251"/>
            <a:ext cx="8101013" cy="994172"/>
          </a:xfrm>
        </p:spPr>
        <p:txBody>
          <a:bodyPr/>
          <a:lstStyle/>
          <a:p>
            <a:r>
              <a:rPr lang="en-US" dirty="0"/>
              <a:t>What is a model?</a:t>
            </a:r>
          </a:p>
        </p:txBody>
      </p:sp>
      <p:sp>
        <p:nvSpPr>
          <p:cNvPr id="3" name="Content Placeholder 2"/>
          <p:cNvSpPr>
            <a:spLocks noGrp="1"/>
          </p:cNvSpPr>
          <p:nvPr>
            <p:ph idx="1"/>
          </p:nvPr>
        </p:nvSpPr>
        <p:spPr>
          <a:xfrm>
            <a:off x="628650" y="1851423"/>
            <a:ext cx="7886700" cy="1279922"/>
          </a:xfrm>
        </p:spPr>
        <p:txBody>
          <a:bodyPr>
            <a:normAutofit/>
          </a:bodyPr>
          <a:lstStyle/>
          <a:p>
            <a:pPr marL="10715" indent="0">
              <a:buNone/>
            </a:pPr>
            <a:r>
              <a:rPr lang="en-US" i="1" dirty="0"/>
              <a:t>A model is an an </a:t>
            </a:r>
            <a:r>
              <a:rPr lang="en-US" b="1" i="1" dirty="0"/>
              <a:t>idealized</a:t>
            </a:r>
            <a:r>
              <a:rPr lang="en-US" i="1" dirty="0"/>
              <a:t> representation of a system</a:t>
            </a:r>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55421" y="2654825"/>
            <a:ext cx="2052866" cy="1803396"/>
          </a:xfrm>
          <a:prstGeom prst="rect">
            <a:avLst/>
          </a:prstGeom>
        </p:spPr>
      </p:pic>
      <p:pic>
        <p:nvPicPr>
          <p:cNvPr id="9" name="Picture 8"/>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329875" y="2778993"/>
            <a:ext cx="2099035" cy="1679228"/>
          </a:xfrm>
          <a:prstGeom prst="rect">
            <a:avLst/>
          </a:prstGeom>
        </p:spPr>
      </p:pic>
      <p:sp>
        <p:nvSpPr>
          <p:cNvPr id="11" name="TextBox 10"/>
          <p:cNvSpPr txBox="1"/>
          <p:nvPr/>
        </p:nvSpPr>
        <p:spPr>
          <a:xfrm>
            <a:off x="840881" y="4561934"/>
            <a:ext cx="1881945" cy="415498"/>
          </a:xfrm>
          <a:prstGeom prst="rect">
            <a:avLst/>
          </a:prstGeom>
        </p:spPr>
        <p:txBody>
          <a:bodyPr wrap="square" rtlCol="0">
            <a:spAutoFit/>
          </a:bodyPr>
          <a:lstStyle/>
          <a:p>
            <a:pPr algn="ctr"/>
            <a:r>
              <a:rPr lang="en-US" sz="1050" dirty="0"/>
              <a:t>Atoms don’t actually work like this</a:t>
            </a:r>
            <a:r>
              <a:rPr lang="mr-IN" sz="1050" dirty="0"/>
              <a:t>…</a:t>
            </a:r>
            <a:endParaRPr lang="en-US" sz="1050" dirty="0"/>
          </a:p>
        </p:txBody>
      </p:sp>
      <p:sp>
        <p:nvSpPr>
          <p:cNvPr id="12" name="TextBox 11"/>
          <p:cNvSpPr txBox="1"/>
          <p:nvPr/>
        </p:nvSpPr>
        <p:spPr>
          <a:xfrm>
            <a:off x="3674860" y="4554960"/>
            <a:ext cx="1659513" cy="415498"/>
          </a:xfrm>
          <a:prstGeom prst="rect">
            <a:avLst/>
          </a:prstGeom>
        </p:spPr>
        <p:txBody>
          <a:bodyPr wrap="square" rtlCol="0">
            <a:spAutoFit/>
          </a:bodyPr>
          <a:lstStyle/>
          <a:p>
            <a:pPr algn="ctr"/>
            <a:r>
              <a:rPr lang="en-US" sz="1050" dirty="0"/>
              <a:t>Proteins are far more complex</a:t>
            </a:r>
          </a:p>
        </p:txBody>
      </p:sp>
      <p:sp>
        <p:nvSpPr>
          <p:cNvPr id="14" name="TextBox 13"/>
          <p:cNvSpPr txBox="1"/>
          <p:nvPr/>
        </p:nvSpPr>
        <p:spPr>
          <a:xfrm>
            <a:off x="6322905" y="4581459"/>
            <a:ext cx="1960172" cy="415498"/>
          </a:xfrm>
          <a:prstGeom prst="rect">
            <a:avLst/>
          </a:prstGeom>
        </p:spPr>
        <p:txBody>
          <a:bodyPr wrap="square" rtlCol="0">
            <a:spAutoFit/>
          </a:bodyPr>
          <a:lstStyle/>
          <a:p>
            <a:pPr algn="ctr"/>
            <a:r>
              <a:rPr lang="en-US" sz="1050" dirty="0"/>
              <a:t>We haven’t really seen one of these.</a:t>
            </a:r>
          </a:p>
        </p:txBody>
      </p:sp>
    </p:spTree>
    <p:extLst>
      <p:ext uri="{BB962C8B-B14F-4D97-AF65-F5344CB8AC3E}">
        <p14:creationId xmlns:p14="http://schemas.microsoft.com/office/powerpoint/2010/main" val="29914734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4"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0" y="0"/>
            <a:ext cx="9144000" cy="6858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4" name="Picture 3"/>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87018" y="1354207"/>
            <a:ext cx="2802836" cy="4194313"/>
          </a:xfrm>
          <a:prstGeom prst="rect">
            <a:avLst/>
          </a:prstGeom>
          <a:effectLst>
            <a:softEdge rad="241300"/>
          </a:effectLst>
        </p:spPr>
      </p:pic>
      <p:sp>
        <p:nvSpPr>
          <p:cNvPr id="5" name="Rounded Rectangular Callout 4"/>
          <p:cNvSpPr/>
          <p:nvPr/>
        </p:nvSpPr>
        <p:spPr>
          <a:xfrm>
            <a:off x="3498573" y="1115668"/>
            <a:ext cx="4532245" cy="2077278"/>
          </a:xfrm>
          <a:prstGeom prst="wedgeRoundRectCallout">
            <a:avLst>
              <a:gd name="adj1" fmla="val -68536"/>
              <a:gd name="adj2" fmla="val 33075"/>
              <a:gd name="adj3" fmla="val 16667"/>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3000" i="1" dirty="0">
                <a:latin typeface="Times" charset="0"/>
                <a:ea typeface="Times" charset="0"/>
                <a:cs typeface="Times" charset="0"/>
              </a:rPr>
              <a:t>“Essentially, </a:t>
            </a:r>
            <a:br>
              <a:rPr lang="en-US" sz="3000" i="1" dirty="0">
                <a:latin typeface="Times" charset="0"/>
                <a:ea typeface="Times" charset="0"/>
                <a:cs typeface="Times" charset="0"/>
              </a:rPr>
            </a:br>
            <a:r>
              <a:rPr lang="en-US" sz="3600" i="1" dirty="0">
                <a:latin typeface="Times" charset="0"/>
                <a:ea typeface="Times" charset="0"/>
                <a:cs typeface="Times" charset="0"/>
              </a:rPr>
              <a:t>all models are wrong, </a:t>
            </a:r>
            <a:br>
              <a:rPr lang="en-US" sz="3600" i="1" dirty="0">
                <a:latin typeface="Times" charset="0"/>
                <a:ea typeface="Times" charset="0"/>
                <a:cs typeface="Times" charset="0"/>
              </a:rPr>
            </a:br>
            <a:r>
              <a:rPr lang="en-US" sz="3000" i="1" dirty="0">
                <a:latin typeface="Times" charset="0"/>
                <a:ea typeface="Times" charset="0"/>
                <a:cs typeface="Times" charset="0"/>
              </a:rPr>
              <a:t>but some are useful.”</a:t>
            </a:r>
          </a:p>
        </p:txBody>
      </p:sp>
      <p:sp>
        <p:nvSpPr>
          <p:cNvPr id="6" name="TextBox 5"/>
          <p:cNvSpPr txBox="1"/>
          <p:nvPr/>
        </p:nvSpPr>
        <p:spPr>
          <a:xfrm>
            <a:off x="3498574" y="3769416"/>
            <a:ext cx="2234907" cy="1800493"/>
          </a:xfrm>
          <a:prstGeom prst="rect">
            <a:avLst/>
          </a:prstGeom>
        </p:spPr>
        <p:txBody>
          <a:bodyPr wrap="none" rtlCol="0">
            <a:spAutoFit/>
          </a:bodyPr>
          <a:lstStyle/>
          <a:p>
            <a:r>
              <a:rPr lang="en-US" sz="3000" dirty="0">
                <a:solidFill>
                  <a:schemeClr val="bg1"/>
                </a:solidFill>
              </a:rPr>
              <a:t>George Box</a:t>
            </a:r>
          </a:p>
          <a:p>
            <a:r>
              <a:rPr lang="en-US" sz="2700" dirty="0">
                <a:solidFill>
                  <a:schemeClr val="bg1"/>
                </a:solidFill>
              </a:rPr>
              <a:t>Statistician</a:t>
            </a:r>
          </a:p>
          <a:p>
            <a:r>
              <a:rPr lang="en-US" sz="2400" dirty="0">
                <a:solidFill>
                  <a:schemeClr val="bg1"/>
                </a:solidFill>
              </a:rPr>
              <a:t>1919-2013 </a:t>
            </a:r>
          </a:p>
          <a:p>
            <a:endParaRPr lang="en-US" sz="3000" dirty="0">
              <a:solidFill>
                <a:schemeClr val="bg1"/>
              </a:solidFill>
            </a:endParaRPr>
          </a:p>
        </p:txBody>
      </p:sp>
    </p:spTree>
    <p:extLst>
      <p:ext uri="{BB962C8B-B14F-4D97-AF65-F5344CB8AC3E}">
        <p14:creationId xmlns:p14="http://schemas.microsoft.com/office/powerpoint/2010/main" val="253261826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14337" y="954001"/>
            <a:ext cx="8101013" cy="994172"/>
          </a:xfrm>
        </p:spPr>
        <p:txBody>
          <a:bodyPr/>
          <a:lstStyle/>
          <a:p>
            <a:r>
              <a:rPr lang="en-US" dirty="0"/>
              <a:t>Why do we build models?</a:t>
            </a:r>
          </a:p>
        </p:txBody>
      </p:sp>
      <p:sp>
        <p:nvSpPr>
          <p:cNvPr id="5" name="Content Placeholder 4"/>
          <p:cNvSpPr>
            <a:spLocks noGrp="1"/>
          </p:cNvSpPr>
          <p:nvPr>
            <p:ph idx="1"/>
          </p:nvPr>
        </p:nvSpPr>
        <p:spPr>
          <a:xfrm>
            <a:off x="628650" y="1948173"/>
            <a:ext cx="7886700" cy="3779251"/>
          </a:xfrm>
        </p:spPr>
        <p:txBody>
          <a:bodyPr>
            <a:normAutofit/>
          </a:bodyPr>
          <a:lstStyle/>
          <a:p>
            <a:r>
              <a:rPr lang="en-US" dirty="0"/>
              <a:t>Models enable us to make </a:t>
            </a:r>
            <a:r>
              <a:rPr lang="en-US" b="1" dirty="0"/>
              <a:t>accurate</a:t>
            </a:r>
            <a:r>
              <a:rPr lang="en-US" dirty="0"/>
              <a:t> </a:t>
            </a:r>
            <a:r>
              <a:rPr lang="en-US" b="1" dirty="0"/>
              <a:t>predictions</a:t>
            </a:r>
            <a:endParaRPr lang="en-US" dirty="0"/>
          </a:p>
        </p:txBody>
      </p:sp>
      <p:pic>
        <p:nvPicPr>
          <p:cNvPr id="8" name="Picture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96261" y="2621947"/>
            <a:ext cx="2804078" cy="1869385"/>
          </a:xfrm>
          <a:prstGeom prst="rect">
            <a:avLst/>
          </a:prstGeom>
        </p:spPr>
      </p:pic>
      <p:pic>
        <p:nvPicPr>
          <p:cNvPr id="10" name="Picture 9"/>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3333040" y="2621947"/>
            <a:ext cx="2663687" cy="1870850"/>
          </a:xfrm>
          <a:prstGeom prst="rect">
            <a:avLst/>
          </a:prstGeom>
        </p:spPr>
      </p:pic>
      <p:pic>
        <p:nvPicPr>
          <p:cNvPr id="11" name="Picture 10"/>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14337" y="2621948"/>
            <a:ext cx="2593013" cy="1874457"/>
          </a:xfrm>
          <a:prstGeom prst="rect">
            <a:avLst/>
          </a:prstGeom>
        </p:spPr>
      </p:pic>
    </p:spTree>
    <p:extLst>
      <p:ext uri="{BB962C8B-B14F-4D97-AF65-F5344CB8AC3E}">
        <p14:creationId xmlns:p14="http://schemas.microsoft.com/office/powerpoint/2010/main" val="27192979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14337" y="-1871197"/>
            <a:ext cx="8101013" cy="994172"/>
          </a:xfrm>
        </p:spPr>
        <p:txBody>
          <a:bodyPr/>
          <a:lstStyle/>
          <a:p>
            <a:r>
              <a:rPr lang="en-US" dirty="0"/>
              <a:t>Why do we build models?</a:t>
            </a:r>
          </a:p>
        </p:txBody>
      </p:sp>
      <p:sp>
        <p:nvSpPr>
          <p:cNvPr id="5" name="Content Placeholder 4"/>
          <p:cNvSpPr>
            <a:spLocks noGrp="1"/>
          </p:cNvSpPr>
          <p:nvPr>
            <p:ph idx="1"/>
          </p:nvPr>
        </p:nvSpPr>
        <p:spPr>
          <a:xfrm>
            <a:off x="628650" y="-19774"/>
            <a:ext cx="7886700" cy="3779251"/>
          </a:xfrm>
        </p:spPr>
        <p:txBody>
          <a:bodyPr>
            <a:normAutofit/>
          </a:bodyPr>
          <a:lstStyle/>
          <a:p>
            <a:r>
              <a:rPr lang="en-US" dirty="0"/>
              <a:t>Models enable us to make </a:t>
            </a:r>
            <a:r>
              <a:rPr lang="en-US" b="1"/>
              <a:t>accurate</a:t>
            </a:r>
            <a:r>
              <a:rPr lang="en-US"/>
              <a:t> </a:t>
            </a:r>
            <a:r>
              <a:rPr lang="en-US" b="1"/>
              <a:t>predictions</a:t>
            </a:r>
            <a:endParaRPr lang="en-US" dirty="0"/>
          </a:p>
        </p:txBody>
      </p:sp>
      <p:pic>
        <p:nvPicPr>
          <p:cNvPr id="8" name="Picture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96261" y="654000"/>
            <a:ext cx="2804078" cy="1869385"/>
          </a:xfrm>
          <a:prstGeom prst="rect">
            <a:avLst/>
          </a:prstGeom>
        </p:spPr>
      </p:pic>
      <p:pic>
        <p:nvPicPr>
          <p:cNvPr id="10" name="Picture 9"/>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3333040" y="653999"/>
            <a:ext cx="2663687" cy="1870850"/>
          </a:xfrm>
          <a:prstGeom prst="rect">
            <a:avLst/>
          </a:prstGeom>
        </p:spPr>
      </p:pic>
      <p:pic>
        <p:nvPicPr>
          <p:cNvPr id="11" name="Picture 10"/>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14337" y="654000"/>
            <a:ext cx="2593013" cy="1874457"/>
          </a:xfrm>
          <a:prstGeom prst="rect">
            <a:avLst/>
          </a:prstGeom>
        </p:spPr>
      </p:pic>
      <p:sp>
        <p:nvSpPr>
          <p:cNvPr id="2" name="Rectangle 1"/>
          <p:cNvSpPr/>
          <p:nvPr/>
        </p:nvSpPr>
        <p:spPr>
          <a:xfrm>
            <a:off x="628650" y="2894344"/>
            <a:ext cx="5554726" cy="383182"/>
          </a:xfrm>
          <a:prstGeom prst="rect">
            <a:avLst/>
          </a:prstGeom>
        </p:spPr>
        <p:txBody>
          <a:bodyPr wrap="none">
            <a:spAutoFit/>
          </a:bodyPr>
          <a:lstStyle/>
          <a:p>
            <a:pPr marL="342900" indent="-332185" defTabSz="685783">
              <a:lnSpc>
                <a:spcPct val="90000"/>
              </a:lnSpc>
              <a:spcBef>
                <a:spcPts val="1650"/>
              </a:spcBef>
              <a:buSzPct val="100000"/>
              <a:buFont typeface="Wingdings" charset="2"/>
              <a:buChar char="Ø"/>
            </a:pPr>
            <a:r>
              <a:rPr lang="en-US" sz="2100" b="1" dirty="0">
                <a:ea typeface="Helvetica Neue Light" charset="0"/>
                <a:cs typeface="Helvetica Neue Light" charset="0"/>
              </a:rPr>
              <a:t>Provide insight</a:t>
            </a:r>
            <a:r>
              <a:rPr lang="en-US" sz="2100" dirty="0">
                <a:ea typeface="Helvetica Neue Light" charset="0"/>
                <a:cs typeface="Helvetica Neue Light" charset="0"/>
              </a:rPr>
              <a:t> into complex phenomena</a:t>
            </a:r>
          </a:p>
        </p:txBody>
      </p:sp>
      <p:pic>
        <p:nvPicPr>
          <p:cNvPr id="9" name="Picture 8"/>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3479584" y="3475019"/>
            <a:ext cx="2780195" cy="2112861"/>
          </a:xfrm>
          <a:prstGeom prst="rect">
            <a:avLst/>
          </a:prstGeom>
        </p:spPr>
      </p:pic>
      <p:pic>
        <p:nvPicPr>
          <p:cNvPr id="12" name="Picture 11"/>
          <p:cNvPicPr>
            <a:picLocks noChangeAspect="1"/>
          </p:cNvPicPr>
          <p:nvPr/>
        </p:nvPicPr>
        <p:blipFill>
          <a:blip r:embed="rId6"/>
          <a:stretch>
            <a:fillRect/>
          </a:stretch>
        </p:blipFill>
        <p:spPr>
          <a:xfrm>
            <a:off x="6608226" y="3475020"/>
            <a:ext cx="2298665" cy="2298665"/>
          </a:xfrm>
          <a:prstGeom prst="rect">
            <a:avLst/>
          </a:prstGeom>
        </p:spPr>
      </p:pic>
      <p:pic>
        <p:nvPicPr>
          <p:cNvPr id="3" name="Picture 2"/>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414338" y="3458678"/>
            <a:ext cx="2886068" cy="2112861"/>
          </a:xfrm>
          <a:prstGeom prst="rect">
            <a:avLst/>
          </a:prstGeom>
        </p:spPr>
      </p:pic>
    </p:spTree>
    <p:extLst>
      <p:ext uri="{BB962C8B-B14F-4D97-AF65-F5344CB8AC3E}">
        <p14:creationId xmlns:p14="http://schemas.microsoft.com/office/powerpoint/2010/main" val="559840358"/>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759996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9691173-F900-4660-ADDF-B9F34903BB2D}"/>
              </a:ext>
            </a:extLst>
          </p:cNvPr>
          <p:cNvPicPr>
            <a:picLocks noChangeAspect="1"/>
          </p:cNvPicPr>
          <p:nvPr/>
        </p:nvPicPr>
        <p:blipFill rotWithShape="1">
          <a:blip r:embed="rId2"/>
          <a:srcRect l="3724" t="20124" r="2757" b="13448"/>
          <a:stretch/>
        </p:blipFill>
        <p:spPr>
          <a:xfrm>
            <a:off x="340534" y="1721594"/>
            <a:ext cx="8551217" cy="3796337"/>
          </a:xfrm>
          <a:prstGeom prst="rect">
            <a:avLst/>
          </a:prstGeom>
        </p:spPr>
      </p:pic>
      <p:pic>
        <p:nvPicPr>
          <p:cNvPr id="1026" name="Picture 2" descr="Resultado de imagen para LANDSLIDES">
            <a:extLst>
              <a:ext uri="{FF2B5EF4-FFF2-40B4-BE49-F238E27FC236}">
                <a16:creationId xmlns:a16="http://schemas.microsoft.com/office/drawing/2014/main" id="{0915CD0F-0460-4BD1-A805-DB501D49C6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02732" y="3107635"/>
            <a:ext cx="2269268" cy="119435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n relacionada">
            <a:extLst>
              <a:ext uri="{FF2B5EF4-FFF2-40B4-BE49-F238E27FC236}">
                <a16:creationId xmlns:a16="http://schemas.microsoft.com/office/drawing/2014/main" id="{0C301B1B-87F5-4EA7-BA02-45B9F437E54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252" y="2285999"/>
            <a:ext cx="1892209" cy="2491408"/>
          </a:xfrm>
          <a:prstGeom prst="rect">
            <a:avLst/>
          </a:prstGeom>
          <a:noFill/>
          <a:extLst>
            <a:ext uri="{909E8E84-426E-40DD-AFC4-6F175D3DCCD1}">
              <a14:hiddenFill xmlns:a14="http://schemas.microsoft.com/office/drawing/2010/main">
                <a:solidFill>
                  <a:srgbClr val="FFFFFF"/>
                </a:solidFill>
              </a14:hiddenFill>
            </a:ext>
          </a:extLst>
        </p:spPr>
      </p:pic>
      <p:sp>
        <p:nvSpPr>
          <p:cNvPr id="6" name="Shape 124">
            <a:extLst>
              <a:ext uri="{FF2B5EF4-FFF2-40B4-BE49-F238E27FC236}">
                <a16:creationId xmlns:a16="http://schemas.microsoft.com/office/drawing/2014/main" id="{1268DF44-BFBD-49BF-9737-47CBB60BC9A6}"/>
              </a:ext>
            </a:extLst>
          </p:cNvPr>
          <p:cNvSpPr txBox="1"/>
          <p:nvPr/>
        </p:nvSpPr>
        <p:spPr>
          <a:xfrm>
            <a:off x="111980" y="5649343"/>
            <a:ext cx="8415794" cy="926531"/>
          </a:xfrm>
          <a:prstGeom prst="rect">
            <a:avLst/>
          </a:prstGeom>
          <a:noFill/>
          <a:ln>
            <a:noFill/>
          </a:ln>
        </p:spPr>
        <p:txBody>
          <a:bodyPr spcFirstLastPara="1" wrap="square" lIns="91425" tIns="45700" rIns="91425" bIns="45700" anchor="t" anchorCtr="0">
            <a:noAutofit/>
          </a:bodyPr>
          <a:lstStyle/>
          <a:p>
            <a:pPr marL="0" marR="0" lvl="0" indent="0" algn="just" rtl="0">
              <a:spcBef>
                <a:spcPts val="0"/>
              </a:spcBef>
              <a:spcAft>
                <a:spcPts val="0"/>
              </a:spcAft>
              <a:buNone/>
            </a:pPr>
            <a:r>
              <a:rPr lang="es-CO" sz="1800" b="1" dirty="0">
                <a:solidFill>
                  <a:schemeClr val="dk1"/>
                </a:solidFill>
                <a:latin typeface="Calibri"/>
                <a:ea typeface="Calibri"/>
                <a:cs typeface="Calibri"/>
                <a:sym typeface="Calibri"/>
              </a:rPr>
              <a:t>Y = Variable dependiente (</a:t>
            </a:r>
            <a:r>
              <a:rPr lang="es-CO" sz="1800" b="1" i="1" dirty="0" err="1">
                <a:solidFill>
                  <a:schemeClr val="dk1"/>
                </a:solidFill>
                <a:latin typeface="Calibri"/>
                <a:ea typeface="Calibri"/>
                <a:cs typeface="Calibri"/>
                <a:sym typeface="Calibri"/>
              </a:rPr>
              <a:t>Labels</a:t>
            </a:r>
            <a:r>
              <a:rPr lang="es-CO" sz="1800" b="1" i="1" dirty="0">
                <a:solidFill>
                  <a:schemeClr val="dk1"/>
                </a:solidFill>
                <a:latin typeface="Calibri"/>
                <a:ea typeface="Calibri"/>
                <a:cs typeface="Calibri"/>
                <a:sym typeface="Calibri"/>
              </a:rPr>
              <a:t> o números</a:t>
            </a:r>
            <a:r>
              <a:rPr lang="es-CO" sz="1800" b="1" dirty="0">
                <a:solidFill>
                  <a:schemeClr val="dk1"/>
                </a:solidFill>
                <a:latin typeface="Calibri"/>
                <a:ea typeface="Calibri"/>
                <a:cs typeface="Calibri"/>
                <a:sym typeface="Calibri"/>
              </a:rPr>
              <a:t>).</a:t>
            </a:r>
            <a:endParaRPr dirty="0"/>
          </a:p>
          <a:p>
            <a:pPr marL="0" marR="0" lvl="0" indent="0" algn="just" rtl="0">
              <a:spcBef>
                <a:spcPts val="0"/>
              </a:spcBef>
              <a:spcAft>
                <a:spcPts val="0"/>
              </a:spcAft>
              <a:buNone/>
            </a:pPr>
            <a:r>
              <a:rPr lang="es-CO" sz="1800" dirty="0">
                <a:solidFill>
                  <a:schemeClr val="dk1"/>
                </a:solidFill>
                <a:latin typeface="Calibri"/>
                <a:ea typeface="Calibri"/>
                <a:cs typeface="Calibri"/>
                <a:sym typeface="Calibri"/>
              </a:rPr>
              <a:t>Es el factor que es observado y medido para determinar el efecto de las variables independientes.</a:t>
            </a:r>
            <a:endParaRPr sz="1800" dirty="0">
              <a:solidFill>
                <a:schemeClr val="dk1"/>
              </a:solidFill>
              <a:latin typeface="Calibri"/>
              <a:ea typeface="Calibri"/>
              <a:cs typeface="Calibri"/>
              <a:sym typeface="Calibri"/>
            </a:endParaRPr>
          </a:p>
        </p:txBody>
      </p:sp>
      <p:sp>
        <p:nvSpPr>
          <p:cNvPr id="7" name="Shape 123">
            <a:extLst>
              <a:ext uri="{FF2B5EF4-FFF2-40B4-BE49-F238E27FC236}">
                <a16:creationId xmlns:a16="http://schemas.microsoft.com/office/drawing/2014/main" id="{A2361207-A6F2-4E5B-9B6C-97E4A74246B4}"/>
              </a:ext>
            </a:extLst>
          </p:cNvPr>
          <p:cNvSpPr txBox="1"/>
          <p:nvPr/>
        </p:nvSpPr>
        <p:spPr>
          <a:xfrm>
            <a:off x="63849" y="709408"/>
            <a:ext cx="8827902" cy="1477200"/>
          </a:xfrm>
          <a:prstGeom prst="rect">
            <a:avLst/>
          </a:prstGeom>
          <a:noFill/>
          <a:ln>
            <a:noFill/>
          </a:ln>
        </p:spPr>
        <p:txBody>
          <a:bodyPr spcFirstLastPara="1" wrap="square" lIns="91425" tIns="45700" rIns="91425" bIns="45700" anchor="t" anchorCtr="0">
            <a:noAutofit/>
          </a:bodyPr>
          <a:lstStyle/>
          <a:p>
            <a:pPr marL="0" marR="0" lvl="0" indent="0" algn="just" rtl="0">
              <a:spcBef>
                <a:spcPts val="0"/>
              </a:spcBef>
              <a:spcAft>
                <a:spcPts val="0"/>
              </a:spcAft>
              <a:buNone/>
            </a:pPr>
            <a:r>
              <a:rPr lang="es-CO" sz="1800" b="1" dirty="0">
                <a:solidFill>
                  <a:schemeClr val="dk1"/>
                </a:solidFill>
                <a:latin typeface="Calibri"/>
                <a:ea typeface="Calibri"/>
                <a:cs typeface="Calibri"/>
                <a:sym typeface="Calibri"/>
              </a:rPr>
              <a:t>X = Variables independientes – preparatorias - explicativas – </a:t>
            </a:r>
            <a:r>
              <a:rPr lang="es-CO" sz="1800" b="1" dirty="0" err="1">
                <a:solidFill>
                  <a:schemeClr val="dk1"/>
                </a:solidFill>
                <a:latin typeface="Calibri"/>
                <a:ea typeface="Calibri"/>
                <a:cs typeface="Calibri"/>
                <a:sym typeface="Calibri"/>
              </a:rPr>
              <a:t>cuasiestáticas</a:t>
            </a:r>
            <a:r>
              <a:rPr lang="es-CO" sz="1800" b="1" dirty="0">
                <a:solidFill>
                  <a:schemeClr val="dk1"/>
                </a:solidFill>
                <a:latin typeface="Calibri"/>
                <a:ea typeface="Calibri"/>
                <a:cs typeface="Calibri"/>
                <a:sym typeface="Calibri"/>
              </a:rPr>
              <a:t> - condicionantes – predictoras – intrínsecas (</a:t>
            </a:r>
            <a:r>
              <a:rPr lang="es-CO" sz="1800" b="1" i="1" dirty="0" err="1">
                <a:solidFill>
                  <a:schemeClr val="dk1"/>
                </a:solidFill>
                <a:latin typeface="Calibri"/>
                <a:ea typeface="Calibri"/>
                <a:cs typeface="Calibri"/>
                <a:sym typeface="Calibri"/>
              </a:rPr>
              <a:t>Features</a:t>
            </a:r>
            <a:r>
              <a:rPr lang="es-CO" sz="1800" b="1" dirty="0">
                <a:solidFill>
                  <a:schemeClr val="dk1"/>
                </a:solidFill>
                <a:latin typeface="Calibri"/>
                <a:ea typeface="Calibri"/>
                <a:cs typeface="Calibri"/>
                <a:sym typeface="Calibri"/>
              </a:rPr>
              <a:t>).</a:t>
            </a:r>
            <a:endParaRPr dirty="0"/>
          </a:p>
          <a:p>
            <a:pPr marL="0" marR="0" lvl="0" indent="0" algn="just" rtl="0">
              <a:spcBef>
                <a:spcPts val="0"/>
              </a:spcBef>
              <a:spcAft>
                <a:spcPts val="0"/>
              </a:spcAft>
              <a:buNone/>
            </a:pPr>
            <a:r>
              <a:rPr lang="es-CO" sz="1800" dirty="0">
                <a:solidFill>
                  <a:schemeClr val="dk1"/>
                </a:solidFill>
                <a:latin typeface="Calibri"/>
                <a:ea typeface="Calibri"/>
                <a:cs typeface="Calibri"/>
                <a:sym typeface="Calibri"/>
              </a:rPr>
              <a:t>Característica o propiedad que se supone ser la causa del fenómeno estudiado. Ej. Geología, pendiente, aspecto, </a:t>
            </a:r>
            <a:r>
              <a:rPr lang="es-CO" sz="1800" dirty="0" err="1">
                <a:solidFill>
                  <a:schemeClr val="dk1"/>
                </a:solidFill>
                <a:latin typeface="Calibri"/>
                <a:ea typeface="Calibri"/>
                <a:cs typeface="Calibri"/>
                <a:sym typeface="Calibri"/>
              </a:rPr>
              <a:t>etc</a:t>
            </a:r>
            <a:r>
              <a:rPr lang="es-CO" sz="1800" dirty="0">
                <a:solidFill>
                  <a:schemeClr val="dk1"/>
                </a:solidFill>
                <a:latin typeface="Calibri"/>
                <a:ea typeface="Calibri"/>
                <a:cs typeface="Calibri"/>
                <a:sym typeface="Calibri"/>
              </a:rPr>
              <a:t>, etc.</a:t>
            </a:r>
            <a:endParaRPr sz="1800" dirty="0">
              <a:solidFill>
                <a:schemeClr val="dk1"/>
              </a:solidFill>
              <a:latin typeface="Calibri"/>
              <a:ea typeface="Calibri"/>
              <a:cs typeface="Calibri"/>
              <a:sym typeface="Calibri"/>
            </a:endParaRPr>
          </a:p>
        </p:txBody>
      </p:sp>
      <p:cxnSp>
        <p:nvCxnSpPr>
          <p:cNvPr id="9" name="Shape 101">
            <a:extLst>
              <a:ext uri="{FF2B5EF4-FFF2-40B4-BE49-F238E27FC236}">
                <a16:creationId xmlns:a16="http://schemas.microsoft.com/office/drawing/2014/main" id="{0263978B-F09F-4661-95EF-068BEBE44D47}"/>
              </a:ext>
            </a:extLst>
          </p:cNvPr>
          <p:cNvCxnSpPr/>
          <p:nvPr/>
        </p:nvCxnSpPr>
        <p:spPr>
          <a:xfrm>
            <a:off x="0" y="523220"/>
            <a:ext cx="2686903" cy="0"/>
          </a:xfrm>
          <a:prstGeom prst="straightConnector1">
            <a:avLst/>
          </a:prstGeom>
          <a:noFill/>
          <a:ln w="28575" cap="flat" cmpd="sng">
            <a:solidFill>
              <a:schemeClr val="dk1"/>
            </a:solidFill>
            <a:prstDash val="solid"/>
            <a:miter lim="800000"/>
            <a:headEnd type="none" w="sm" len="sm"/>
            <a:tailEnd type="none" w="sm" len="sm"/>
          </a:ln>
        </p:spPr>
      </p:cxnSp>
      <p:pic>
        <p:nvPicPr>
          <p:cNvPr id="10" name="Shape 102">
            <a:extLst>
              <a:ext uri="{FF2B5EF4-FFF2-40B4-BE49-F238E27FC236}">
                <a16:creationId xmlns:a16="http://schemas.microsoft.com/office/drawing/2014/main" id="{3F9FABA5-6FDA-467F-AFE7-C68D25EEE22D}"/>
              </a:ext>
            </a:extLst>
          </p:cNvPr>
          <p:cNvPicPr preferRelativeResize="0"/>
          <p:nvPr/>
        </p:nvPicPr>
        <p:blipFill rotWithShape="1">
          <a:blip r:embed="rId5">
            <a:alphaModFix/>
          </a:blip>
          <a:srcRect b="17939"/>
          <a:stretch/>
        </p:blipFill>
        <p:spPr>
          <a:xfrm>
            <a:off x="7655847" y="90616"/>
            <a:ext cx="1488153" cy="593124"/>
          </a:xfrm>
          <a:prstGeom prst="rect">
            <a:avLst/>
          </a:prstGeom>
          <a:noFill/>
          <a:ln>
            <a:noFill/>
          </a:ln>
        </p:spPr>
      </p:pic>
      <p:pic>
        <p:nvPicPr>
          <p:cNvPr id="3" name="Picture 2">
            <a:extLst>
              <a:ext uri="{FF2B5EF4-FFF2-40B4-BE49-F238E27FC236}">
                <a16:creationId xmlns:a16="http://schemas.microsoft.com/office/drawing/2014/main" id="{46F548AF-52CA-44D3-B0C2-84F4BA3B792B}"/>
              </a:ext>
            </a:extLst>
          </p:cNvPr>
          <p:cNvPicPr>
            <a:picLocks noChangeAspect="1"/>
          </p:cNvPicPr>
          <p:nvPr/>
        </p:nvPicPr>
        <p:blipFill>
          <a:blip r:embed="rId6"/>
          <a:stretch>
            <a:fillRect/>
          </a:stretch>
        </p:blipFill>
        <p:spPr>
          <a:xfrm>
            <a:off x="340534" y="5205731"/>
            <a:ext cx="4396409" cy="439641"/>
          </a:xfrm>
          <a:prstGeom prst="rect">
            <a:avLst/>
          </a:prstGeom>
        </p:spPr>
      </p:pic>
      <p:cxnSp>
        <p:nvCxnSpPr>
          <p:cNvPr id="5" name="Straight Arrow Connector 4">
            <a:extLst>
              <a:ext uri="{FF2B5EF4-FFF2-40B4-BE49-F238E27FC236}">
                <a16:creationId xmlns:a16="http://schemas.microsoft.com/office/drawing/2014/main" id="{337A3DCE-9042-4367-B07F-07B533F5F8C1}"/>
              </a:ext>
            </a:extLst>
          </p:cNvPr>
          <p:cNvCxnSpPr/>
          <p:nvPr/>
        </p:nvCxnSpPr>
        <p:spPr>
          <a:xfrm flipH="1">
            <a:off x="1537252" y="4406348"/>
            <a:ext cx="1649896" cy="75921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4" name="Straight Arrow Connector 13">
            <a:extLst>
              <a:ext uri="{FF2B5EF4-FFF2-40B4-BE49-F238E27FC236}">
                <a16:creationId xmlns:a16="http://schemas.microsoft.com/office/drawing/2014/main" id="{E226589A-1EEF-4895-94E2-82BA3A27F1E7}"/>
              </a:ext>
            </a:extLst>
          </p:cNvPr>
          <p:cNvCxnSpPr>
            <a:cxnSpLocks/>
          </p:cNvCxnSpPr>
          <p:nvPr/>
        </p:nvCxnSpPr>
        <p:spPr>
          <a:xfrm>
            <a:off x="1878958" y="4055083"/>
            <a:ext cx="1661976" cy="115064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pic>
        <p:nvPicPr>
          <p:cNvPr id="17" name="Picture 16">
            <a:extLst>
              <a:ext uri="{FF2B5EF4-FFF2-40B4-BE49-F238E27FC236}">
                <a16:creationId xmlns:a16="http://schemas.microsoft.com/office/drawing/2014/main" id="{4D2C7C9C-0C75-4B48-9A3C-A3A8FE47B495}"/>
              </a:ext>
            </a:extLst>
          </p:cNvPr>
          <p:cNvPicPr>
            <a:picLocks noChangeAspect="1"/>
          </p:cNvPicPr>
          <p:nvPr/>
        </p:nvPicPr>
        <p:blipFill>
          <a:blip r:embed="rId7"/>
          <a:stretch>
            <a:fillRect/>
          </a:stretch>
        </p:blipFill>
        <p:spPr>
          <a:xfrm>
            <a:off x="5812808" y="3249406"/>
            <a:ext cx="1588610" cy="564593"/>
          </a:xfrm>
          <a:prstGeom prst="rect">
            <a:avLst/>
          </a:prstGeom>
        </p:spPr>
      </p:pic>
      <p:sp>
        <p:nvSpPr>
          <p:cNvPr id="15" name="TextBox 14">
            <a:extLst>
              <a:ext uri="{FF2B5EF4-FFF2-40B4-BE49-F238E27FC236}">
                <a16:creationId xmlns:a16="http://schemas.microsoft.com/office/drawing/2014/main" id="{B0D050DA-4C59-4F8A-A4F6-4EB920ED47D7}"/>
              </a:ext>
            </a:extLst>
          </p:cNvPr>
          <p:cNvSpPr txBox="1"/>
          <p:nvPr/>
        </p:nvSpPr>
        <p:spPr>
          <a:xfrm flipH="1">
            <a:off x="7547114" y="5051842"/>
            <a:ext cx="636104" cy="307777"/>
          </a:xfrm>
          <a:prstGeom prst="rect">
            <a:avLst/>
          </a:prstGeom>
          <a:noFill/>
        </p:spPr>
        <p:txBody>
          <a:bodyPr wrap="square" rtlCol="0">
            <a:spAutoFit/>
          </a:bodyPr>
          <a:lstStyle/>
          <a:p>
            <a:pPr algn="ctr"/>
            <a:r>
              <a:rPr lang="en-US" dirty="0"/>
              <a:t>(X)</a:t>
            </a:r>
          </a:p>
        </p:txBody>
      </p:sp>
      <p:sp>
        <p:nvSpPr>
          <p:cNvPr id="19" name="TextBox 18">
            <a:extLst>
              <a:ext uri="{FF2B5EF4-FFF2-40B4-BE49-F238E27FC236}">
                <a16:creationId xmlns:a16="http://schemas.microsoft.com/office/drawing/2014/main" id="{4D32E50E-9C1A-4CF4-83B5-2468F1310C52}"/>
              </a:ext>
            </a:extLst>
          </p:cNvPr>
          <p:cNvSpPr txBox="1"/>
          <p:nvPr/>
        </p:nvSpPr>
        <p:spPr>
          <a:xfrm rot="16200000" flipH="1">
            <a:off x="4313637" y="2540418"/>
            <a:ext cx="636104" cy="307777"/>
          </a:xfrm>
          <a:prstGeom prst="rect">
            <a:avLst/>
          </a:prstGeom>
          <a:noFill/>
        </p:spPr>
        <p:txBody>
          <a:bodyPr wrap="square" rtlCol="0">
            <a:spAutoFit/>
          </a:bodyPr>
          <a:lstStyle/>
          <a:p>
            <a:pPr algn="ctr"/>
            <a:r>
              <a:rPr lang="en-US" dirty="0"/>
              <a:t>(Y)</a:t>
            </a:r>
          </a:p>
        </p:txBody>
      </p:sp>
      <p:pic>
        <p:nvPicPr>
          <p:cNvPr id="18" name="Picture 17">
            <a:extLst>
              <a:ext uri="{FF2B5EF4-FFF2-40B4-BE49-F238E27FC236}">
                <a16:creationId xmlns:a16="http://schemas.microsoft.com/office/drawing/2014/main" id="{A29DF012-46E0-48CD-A49A-1C2648D8EC95}"/>
              </a:ext>
            </a:extLst>
          </p:cNvPr>
          <p:cNvPicPr>
            <a:picLocks noChangeAspect="1"/>
          </p:cNvPicPr>
          <p:nvPr/>
        </p:nvPicPr>
        <p:blipFill>
          <a:blip r:embed="rId8"/>
          <a:stretch>
            <a:fillRect/>
          </a:stretch>
        </p:blipFill>
        <p:spPr>
          <a:xfrm>
            <a:off x="2155642" y="2203891"/>
            <a:ext cx="1229717" cy="506689"/>
          </a:xfrm>
          <a:prstGeom prst="rect">
            <a:avLst/>
          </a:prstGeom>
        </p:spPr>
      </p:pic>
      <p:sp>
        <p:nvSpPr>
          <p:cNvPr id="22" name="Shape 100">
            <a:extLst>
              <a:ext uri="{FF2B5EF4-FFF2-40B4-BE49-F238E27FC236}">
                <a16:creationId xmlns:a16="http://schemas.microsoft.com/office/drawing/2014/main" id="{10B7A51F-DF0B-4D98-82A5-178C5D141B60}"/>
              </a:ext>
            </a:extLst>
          </p:cNvPr>
          <p:cNvSpPr txBox="1"/>
          <p:nvPr/>
        </p:nvSpPr>
        <p:spPr>
          <a:xfrm>
            <a:off x="60700" y="-18712"/>
            <a:ext cx="4776343" cy="523220"/>
          </a:xfrm>
          <a:prstGeom prst="rect">
            <a:avLst/>
          </a:prstGeom>
          <a:noFill/>
          <a:ln>
            <a:noFill/>
          </a:ln>
        </p:spPr>
        <p:txBody>
          <a:bodyPr spcFirstLastPara="1" wrap="square" lIns="91425" tIns="45700" rIns="91425" bIns="45700" anchor="t" anchorCtr="0">
            <a:noAutofit/>
          </a:bodyPr>
          <a:lstStyle/>
          <a:p>
            <a:pPr lvl="0"/>
            <a:r>
              <a:rPr lang="es-CO" sz="2800" b="1" dirty="0">
                <a:solidFill>
                  <a:schemeClr val="dk1"/>
                </a:solidFill>
                <a:latin typeface="Calibri"/>
                <a:ea typeface="Calibri"/>
                <a:cs typeface="Calibri"/>
                <a:sym typeface="Calibri"/>
              </a:rPr>
              <a:t>MODELO BASADO EN DATOS</a:t>
            </a:r>
          </a:p>
        </p:txBody>
      </p:sp>
    </p:spTree>
    <p:extLst>
      <p:ext uri="{BB962C8B-B14F-4D97-AF65-F5344CB8AC3E}">
        <p14:creationId xmlns:p14="http://schemas.microsoft.com/office/powerpoint/2010/main" val="36646463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p:cNvSpPr>
          <p:nvPr/>
        </p:nvSpPr>
        <p:spPr>
          <a:xfrm>
            <a:off x="838200" y="1416833"/>
            <a:ext cx="10823713" cy="5104991"/>
          </a:xfrm>
          <a:prstGeom prst="rect">
            <a:avLst/>
          </a:prstGeom>
          <a:noFill/>
          <a:ln>
            <a:noFill/>
          </a:ln>
        </p:spPr>
        <p:txBody>
          <a:bodyPr spcFirstLastPara="1" wrap="square" lIns="91425" tIns="45700" rIns="91425" bIns="45700" anchor="t" anchorCtr="0">
            <a:normAutofit fontScale="92500" lnSpcReduction="10000"/>
          </a:bodyPr>
          <a:lstStyle>
            <a:defPPr marR="0" lvl="0" algn="l" rtl="0">
              <a:lnSpc>
                <a:spcPct val="100000"/>
              </a:lnSpc>
              <a:spcBef>
                <a:spcPts val="0"/>
              </a:spcBef>
              <a:spcAft>
                <a:spcPts val="0"/>
              </a:spcAft>
            </a:defPPr>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471487" indent="-457200"/>
            <a:r>
              <a:rPr lang="en-US" b="1"/>
              <a:t>Quantitative Data:</a:t>
            </a:r>
            <a:r>
              <a:rPr lang="en-US"/>
              <a:t> </a:t>
            </a:r>
            <a:r>
              <a:rPr lang="en-US" i="1"/>
              <a:t>data with meaningful differences or ratios</a:t>
            </a:r>
          </a:p>
          <a:p>
            <a:pPr marL="928687" lvl="1"/>
            <a:r>
              <a:rPr lang="en-US"/>
              <a:t>Continuous: weight, temperature, volume</a:t>
            </a:r>
          </a:p>
          <a:p>
            <a:pPr marL="928687" lvl="1"/>
            <a:r>
              <a:rPr lang="en-US"/>
              <a:t>Discrete: counts, </a:t>
            </a:r>
            <a:r>
              <a:rPr lang="mr-IN"/>
              <a:t>…</a:t>
            </a:r>
            <a:endParaRPr lang="en-US"/>
          </a:p>
          <a:p>
            <a:pPr marL="928687" lvl="1"/>
            <a:r>
              <a:rPr lang="en-US"/>
              <a:t>Visualization: histograms and box plots </a:t>
            </a:r>
            <a:endParaRPr lang="en-US" b="1"/>
          </a:p>
          <a:p>
            <a:pPr marL="471487"/>
            <a:r>
              <a:rPr lang="en-US" b="1"/>
              <a:t>Ordinal Data:</a:t>
            </a:r>
            <a:r>
              <a:rPr lang="en-US"/>
              <a:t> </a:t>
            </a:r>
            <a:r>
              <a:rPr lang="en-US" i="1"/>
              <a:t>data where relative order matters</a:t>
            </a:r>
          </a:p>
          <a:p>
            <a:pPr marL="928687" lvl="1"/>
            <a:r>
              <a:rPr lang="en-US"/>
              <a:t>Differences between entries may not be the same</a:t>
            </a:r>
          </a:p>
          <a:p>
            <a:pPr marL="928687" lvl="1"/>
            <a:r>
              <a:rPr lang="en-US"/>
              <a:t>Examples:</a:t>
            </a:r>
          </a:p>
          <a:p>
            <a:pPr marL="1387475" lvl="2"/>
            <a:r>
              <a:rPr lang="en-US"/>
              <a:t>level of education: [BS, MS, PhD]</a:t>
            </a:r>
          </a:p>
          <a:p>
            <a:pPr marL="1387475" lvl="2"/>
            <a:r>
              <a:rPr lang="en-US"/>
              <a:t>Preferences: [Dislike, Like, Must Have]</a:t>
            </a:r>
          </a:p>
          <a:p>
            <a:pPr marL="928687" lvl="1"/>
            <a:r>
              <a:rPr lang="en-US"/>
              <a:t>Visualization: Bar charts (sorted)</a:t>
            </a:r>
          </a:p>
          <a:p>
            <a:pPr marL="471487"/>
            <a:r>
              <a:rPr lang="en-US" b="1"/>
              <a:t>Nominal Data:</a:t>
            </a:r>
            <a:r>
              <a:rPr lang="en-US"/>
              <a:t> </a:t>
            </a:r>
            <a:r>
              <a:rPr lang="en-US" i="1"/>
              <a:t>data with</a:t>
            </a:r>
            <a:r>
              <a:rPr lang="en-US"/>
              <a:t> </a:t>
            </a:r>
            <a:r>
              <a:rPr lang="en-US" i="1"/>
              <a:t>no numerical meaning</a:t>
            </a:r>
          </a:p>
          <a:p>
            <a:pPr marL="928687" lvl="1"/>
            <a:r>
              <a:rPr lang="en-US"/>
              <a:t>Examples: names, political affiliation, eye color,  </a:t>
            </a:r>
          </a:p>
          <a:p>
            <a:pPr marL="928687" lvl="1"/>
            <a:r>
              <a:rPr lang="en-US"/>
              <a:t>It may be encoded as numbers </a:t>
            </a:r>
            <a:r>
              <a:rPr lang="mr-IN"/>
              <a:t>…</a:t>
            </a:r>
            <a:endParaRPr lang="en-US"/>
          </a:p>
          <a:p>
            <a:pPr marL="928687" lvl="1"/>
            <a:r>
              <a:rPr lang="en-US"/>
              <a:t>Visualization: Bar charts</a:t>
            </a:r>
            <a:endParaRPr lang="en-US" dirty="0"/>
          </a:p>
        </p:txBody>
      </p:sp>
      <p:sp>
        <p:nvSpPr>
          <p:cNvPr id="5" name="Title 1"/>
          <p:cNvSpPr>
            <a:spLocks noGrp="1"/>
          </p:cNvSpPr>
          <p:nvPr>
            <p:ph type="title"/>
          </p:nvPr>
        </p:nvSpPr>
        <p:spPr>
          <a:xfrm>
            <a:off x="838200" y="246791"/>
            <a:ext cx="10515600" cy="1325563"/>
          </a:xfrm>
        </p:spPr>
        <p:txBody>
          <a:bodyPr/>
          <a:lstStyle/>
          <a:p>
            <a:r>
              <a:rPr lang="en-US" dirty="0"/>
              <a:t>Structure: Field Types</a:t>
            </a:r>
          </a:p>
        </p:txBody>
      </p:sp>
    </p:spTree>
    <p:extLst>
      <p:ext uri="{BB962C8B-B14F-4D97-AF65-F5344CB8AC3E}">
        <p14:creationId xmlns:p14="http://schemas.microsoft.com/office/powerpoint/2010/main" val="2549859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Effect transition="in" filter="fade">
                                      <p:cBhvr>
                                        <p:cTn id="37" dur="500"/>
                                        <p:tgtEl>
                                          <p:spTgt spid="4">
                                            <p:txEl>
                                              <p:pRg st="6" end="6"/>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4">
                                            <p:txEl>
                                              <p:pRg st="7" end="7"/>
                                            </p:txEl>
                                          </p:spTgt>
                                        </p:tgtEl>
                                        <p:attrNameLst>
                                          <p:attrName>style.visibility</p:attrName>
                                        </p:attrNameLst>
                                      </p:cBhvr>
                                      <p:to>
                                        <p:strVal val="visible"/>
                                      </p:to>
                                    </p:set>
                                    <p:animEffect transition="in" filter="fade">
                                      <p:cBhvr>
                                        <p:cTn id="40" dur="500"/>
                                        <p:tgtEl>
                                          <p:spTgt spid="4">
                                            <p:txEl>
                                              <p:pRg st="7" end="7"/>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4">
                                            <p:txEl>
                                              <p:pRg st="8" end="8"/>
                                            </p:txEl>
                                          </p:spTgt>
                                        </p:tgtEl>
                                        <p:attrNameLst>
                                          <p:attrName>style.visibility</p:attrName>
                                        </p:attrNameLst>
                                      </p:cBhvr>
                                      <p:to>
                                        <p:strVal val="visible"/>
                                      </p:to>
                                    </p:set>
                                    <p:animEffect transition="in" filter="fade">
                                      <p:cBhvr>
                                        <p:cTn id="43" dur="500"/>
                                        <p:tgtEl>
                                          <p:spTgt spid="4">
                                            <p:txEl>
                                              <p:pRg st="8" end="8"/>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4">
                                            <p:txEl>
                                              <p:pRg st="9" end="9"/>
                                            </p:txEl>
                                          </p:spTgt>
                                        </p:tgtEl>
                                        <p:attrNameLst>
                                          <p:attrName>style.visibility</p:attrName>
                                        </p:attrNameLst>
                                      </p:cBhvr>
                                      <p:to>
                                        <p:strVal val="visible"/>
                                      </p:to>
                                    </p:set>
                                    <p:animEffect transition="in" filter="fade">
                                      <p:cBhvr>
                                        <p:cTn id="48" dur="500"/>
                                        <p:tgtEl>
                                          <p:spTgt spid="4">
                                            <p:txEl>
                                              <p:pRg st="9" end="9"/>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4">
                                            <p:txEl>
                                              <p:pRg st="10" end="10"/>
                                            </p:txEl>
                                          </p:spTgt>
                                        </p:tgtEl>
                                        <p:attrNameLst>
                                          <p:attrName>style.visibility</p:attrName>
                                        </p:attrNameLst>
                                      </p:cBhvr>
                                      <p:to>
                                        <p:strVal val="visible"/>
                                      </p:to>
                                    </p:set>
                                    <p:animEffect transition="in" filter="fade">
                                      <p:cBhvr>
                                        <p:cTn id="53" dur="500"/>
                                        <p:tgtEl>
                                          <p:spTgt spid="4">
                                            <p:txEl>
                                              <p:pRg st="10" end="1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4">
                                            <p:txEl>
                                              <p:pRg st="11" end="11"/>
                                            </p:txEl>
                                          </p:spTgt>
                                        </p:tgtEl>
                                        <p:attrNameLst>
                                          <p:attrName>style.visibility</p:attrName>
                                        </p:attrNameLst>
                                      </p:cBhvr>
                                      <p:to>
                                        <p:strVal val="visible"/>
                                      </p:to>
                                    </p:set>
                                    <p:animEffect transition="in" filter="fade">
                                      <p:cBhvr>
                                        <p:cTn id="58" dur="500"/>
                                        <p:tgtEl>
                                          <p:spTgt spid="4">
                                            <p:txEl>
                                              <p:pRg st="11" end="11"/>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4">
                                            <p:txEl>
                                              <p:pRg st="12" end="12"/>
                                            </p:txEl>
                                          </p:spTgt>
                                        </p:tgtEl>
                                        <p:attrNameLst>
                                          <p:attrName>style.visibility</p:attrName>
                                        </p:attrNameLst>
                                      </p:cBhvr>
                                      <p:to>
                                        <p:strVal val="visible"/>
                                      </p:to>
                                    </p:set>
                                    <p:animEffect transition="in" filter="fade">
                                      <p:cBhvr>
                                        <p:cTn id="63" dur="500"/>
                                        <p:tgtEl>
                                          <p:spTgt spid="4">
                                            <p:txEl>
                                              <p:pRg st="12" end="12"/>
                                            </p:txEl>
                                          </p:spTgt>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4">
                                            <p:txEl>
                                              <p:pRg st="13" end="13"/>
                                            </p:txEl>
                                          </p:spTgt>
                                        </p:tgtEl>
                                        <p:attrNameLst>
                                          <p:attrName>style.visibility</p:attrName>
                                        </p:attrNameLst>
                                      </p:cBhvr>
                                      <p:to>
                                        <p:strVal val="visible"/>
                                      </p:to>
                                    </p:set>
                                    <p:animEffect transition="in" filter="fade">
                                      <p:cBhvr>
                                        <p:cTn id="68" dur="500"/>
                                        <p:tgtEl>
                                          <p:spTgt spid="4">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bldLvl="2"/>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7EB63E9-EAF5-4F8B-B6DC-425F490BF8DE}"/>
              </a:ext>
            </a:extLst>
          </p:cNvPr>
          <p:cNvPicPr>
            <a:picLocks noChangeAspect="1"/>
          </p:cNvPicPr>
          <p:nvPr/>
        </p:nvPicPr>
        <p:blipFill>
          <a:blip r:embed="rId2"/>
          <a:stretch>
            <a:fillRect/>
          </a:stretch>
        </p:blipFill>
        <p:spPr>
          <a:xfrm>
            <a:off x="-26505" y="1474681"/>
            <a:ext cx="9144000" cy="2707560"/>
          </a:xfrm>
          <a:prstGeom prst="rect">
            <a:avLst/>
          </a:prstGeom>
        </p:spPr>
      </p:pic>
      <p:sp>
        <p:nvSpPr>
          <p:cNvPr id="3" name="Shape 100">
            <a:extLst>
              <a:ext uri="{FF2B5EF4-FFF2-40B4-BE49-F238E27FC236}">
                <a16:creationId xmlns:a16="http://schemas.microsoft.com/office/drawing/2014/main" id="{5A691665-AF2D-4CEC-AF0B-20D58D7F5EFE}"/>
              </a:ext>
            </a:extLst>
          </p:cNvPr>
          <p:cNvSpPr txBox="1"/>
          <p:nvPr/>
        </p:nvSpPr>
        <p:spPr>
          <a:xfrm>
            <a:off x="60700" y="-18712"/>
            <a:ext cx="4776343" cy="523220"/>
          </a:xfrm>
          <a:prstGeom prst="rect">
            <a:avLst/>
          </a:prstGeom>
          <a:noFill/>
          <a:ln>
            <a:noFill/>
          </a:ln>
        </p:spPr>
        <p:txBody>
          <a:bodyPr spcFirstLastPara="1" wrap="square" lIns="91425" tIns="45700" rIns="91425" bIns="45700" anchor="t" anchorCtr="0">
            <a:noAutofit/>
          </a:bodyPr>
          <a:lstStyle/>
          <a:p>
            <a:pPr lvl="0"/>
            <a:r>
              <a:rPr lang="es-CO" sz="2800" b="1" dirty="0">
                <a:solidFill>
                  <a:schemeClr val="dk1"/>
                </a:solidFill>
                <a:latin typeface="Calibri"/>
                <a:ea typeface="Calibri"/>
                <a:cs typeface="Calibri"/>
                <a:sym typeface="Calibri"/>
              </a:rPr>
              <a:t>MODELO BASADO EN DATOS</a:t>
            </a:r>
          </a:p>
        </p:txBody>
      </p:sp>
      <p:cxnSp>
        <p:nvCxnSpPr>
          <p:cNvPr id="4" name="Shape 101">
            <a:extLst>
              <a:ext uri="{FF2B5EF4-FFF2-40B4-BE49-F238E27FC236}">
                <a16:creationId xmlns:a16="http://schemas.microsoft.com/office/drawing/2014/main" id="{539493D7-8E9F-4B5F-AC79-33D91DAA82EE}"/>
              </a:ext>
            </a:extLst>
          </p:cNvPr>
          <p:cNvCxnSpPr/>
          <p:nvPr/>
        </p:nvCxnSpPr>
        <p:spPr>
          <a:xfrm>
            <a:off x="0" y="523220"/>
            <a:ext cx="2686903" cy="0"/>
          </a:xfrm>
          <a:prstGeom prst="straightConnector1">
            <a:avLst/>
          </a:prstGeom>
          <a:noFill/>
          <a:ln w="28575" cap="flat" cmpd="sng">
            <a:solidFill>
              <a:schemeClr val="dk1"/>
            </a:solidFill>
            <a:prstDash val="solid"/>
            <a:miter lim="800000"/>
            <a:headEnd type="none" w="sm" len="sm"/>
            <a:tailEnd type="none" w="sm" len="sm"/>
          </a:ln>
        </p:spPr>
      </p:cxnSp>
      <p:pic>
        <p:nvPicPr>
          <p:cNvPr id="5" name="Shape 102">
            <a:extLst>
              <a:ext uri="{FF2B5EF4-FFF2-40B4-BE49-F238E27FC236}">
                <a16:creationId xmlns:a16="http://schemas.microsoft.com/office/drawing/2014/main" id="{17EDBDEE-366F-4876-9F2B-9B7E974B6C2A}"/>
              </a:ext>
            </a:extLst>
          </p:cNvPr>
          <p:cNvPicPr preferRelativeResize="0"/>
          <p:nvPr/>
        </p:nvPicPr>
        <p:blipFill rotWithShape="1">
          <a:blip r:embed="rId3">
            <a:alphaModFix/>
          </a:blip>
          <a:srcRect b="17939"/>
          <a:stretch/>
        </p:blipFill>
        <p:spPr>
          <a:xfrm>
            <a:off x="7655847" y="90616"/>
            <a:ext cx="1488153" cy="593124"/>
          </a:xfrm>
          <a:prstGeom prst="rect">
            <a:avLst/>
          </a:prstGeom>
          <a:noFill/>
          <a:ln>
            <a:noFill/>
          </a:ln>
        </p:spPr>
      </p:pic>
      <p:pic>
        <p:nvPicPr>
          <p:cNvPr id="6" name="Picture 5">
            <a:extLst>
              <a:ext uri="{FF2B5EF4-FFF2-40B4-BE49-F238E27FC236}">
                <a16:creationId xmlns:a16="http://schemas.microsoft.com/office/drawing/2014/main" id="{EACCA49B-26B5-480C-88DD-243150982719}"/>
              </a:ext>
            </a:extLst>
          </p:cNvPr>
          <p:cNvPicPr>
            <a:picLocks noChangeAspect="1"/>
          </p:cNvPicPr>
          <p:nvPr/>
        </p:nvPicPr>
        <p:blipFill>
          <a:blip r:embed="rId4"/>
          <a:stretch>
            <a:fillRect/>
          </a:stretch>
        </p:blipFill>
        <p:spPr>
          <a:xfrm>
            <a:off x="5937505" y="5619201"/>
            <a:ext cx="1629405" cy="579092"/>
          </a:xfrm>
          <a:prstGeom prst="rect">
            <a:avLst/>
          </a:prstGeom>
        </p:spPr>
      </p:pic>
      <p:sp>
        <p:nvSpPr>
          <p:cNvPr id="7" name="TextBox 6">
            <a:extLst>
              <a:ext uri="{FF2B5EF4-FFF2-40B4-BE49-F238E27FC236}">
                <a16:creationId xmlns:a16="http://schemas.microsoft.com/office/drawing/2014/main" id="{14FA6235-925B-420F-86A7-60BFE857741C}"/>
              </a:ext>
            </a:extLst>
          </p:cNvPr>
          <p:cNvSpPr txBox="1"/>
          <p:nvPr/>
        </p:nvSpPr>
        <p:spPr>
          <a:xfrm flipH="1">
            <a:off x="853856" y="658159"/>
            <a:ext cx="2028246" cy="369332"/>
          </a:xfrm>
          <a:prstGeom prst="rect">
            <a:avLst/>
          </a:prstGeom>
          <a:noFill/>
        </p:spPr>
        <p:txBody>
          <a:bodyPr wrap="square" rtlCol="0">
            <a:spAutoFit/>
          </a:bodyPr>
          <a:lstStyle/>
          <a:p>
            <a:pPr algn="ctr"/>
            <a:r>
              <a:rPr lang="es-CO" sz="1800" b="1" dirty="0"/>
              <a:t>Realidad</a:t>
            </a:r>
            <a:endParaRPr lang="en-US" sz="1800" b="1" dirty="0"/>
          </a:p>
        </p:txBody>
      </p:sp>
      <p:sp>
        <p:nvSpPr>
          <p:cNvPr id="8" name="TextBox 7">
            <a:extLst>
              <a:ext uri="{FF2B5EF4-FFF2-40B4-BE49-F238E27FC236}">
                <a16:creationId xmlns:a16="http://schemas.microsoft.com/office/drawing/2014/main" id="{21139041-426C-4645-B49C-FB6E8AA192EC}"/>
              </a:ext>
            </a:extLst>
          </p:cNvPr>
          <p:cNvSpPr txBox="1"/>
          <p:nvPr/>
        </p:nvSpPr>
        <p:spPr>
          <a:xfrm flipH="1">
            <a:off x="5432728" y="653253"/>
            <a:ext cx="2028246" cy="369332"/>
          </a:xfrm>
          <a:prstGeom prst="rect">
            <a:avLst/>
          </a:prstGeom>
          <a:noFill/>
        </p:spPr>
        <p:txBody>
          <a:bodyPr wrap="square" rtlCol="0">
            <a:spAutoFit/>
          </a:bodyPr>
          <a:lstStyle/>
          <a:p>
            <a:pPr algn="ctr"/>
            <a:r>
              <a:rPr lang="es-CO" sz="1800" b="1" dirty="0"/>
              <a:t>Datos</a:t>
            </a:r>
            <a:endParaRPr lang="en-US" sz="1800" b="1" dirty="0"/>
          </a:p>
        </p:txBody>
      </p:sp>
      <p:sp>
        <p:nvSpPr>
          <p:cNvPr id="9" name="TextBox 8">
            <a:extLst>
              <a:ext uri="{FF2B5EF4-FFF2-40B4-BE49-F238E27FC236}">
                <a16:creationId xmlns:a16="http://schemas.microsoft.com/office/drawing/2014/main" id="{D75821B6-E3C0-4FD5-9601-2114DED02740}"/>
              </a:ext>
            </a:extLst>
          </p:cNvPr>
          <p:cNvSpPr txBox="1"/>
          <p:nvPr/>
        </p:nvSpPr>
        <p:spPr>
          <a:xfrm flipH="1">
            <a:off x="5022216" y="5205376"/>
            <a:ext cx="3229331" cy="369332"/>
          </a:xfrm>
          <a:prstGeom prst="rect">
            <a:avLst/>
          </a:prstGeom>
          <a:noFill/>
        </p:spPr>
        <p:txBody>
          <a:bodyPr wrap="square" rtlCol="0">
            <a:spAutoFit/>
          </a:bodyPr>
          <a:lstStyle/>
          <a:p>
            <a:pPr algn="ctr"/>
            <a:r>
              <a:rPr lang="es-CO" sz="1800" b="1" dirty="0"/>
              <a:t>Modelo basado en datos</a:t>
            </a:r>
            <a:endParaRPr lang="en-US" sz="1800" b="1" dirty="0"/>
          </a:p>
        </p:txBody>
      </p:sp>
      <p:sp>
        <p:nvSpPr>
          <p:cNvPr id="10" name="TextBox 9">
            <a:extLst>
              <a:ext uri="{FF2B5EF4-FFF2-40B4-BE49-F238E27FC236}">
                <a16:creationId xmlns:a16="http://schemas.microsoft.com/office/drawing/2014/main" id="{E279242D-1021-4B72-A561-7CBB06EEFBC3}"/>
              </a:ext>
            </a:extLst>
          </p:cNvPr>
          <p:cNvSpPr txBox="1"/>
          <p:nvPr/>
        </p:nvSpPr>
        <p:spPr>
          <a:xfrm>
            <a:off x="7891669" y="6050230"/>
            <a:ext cx="1172818" cy="307777"/>
          </a:xfrm>
          <a:prstGeom prst="rect">
            <a:avLst/>
          </a:prstGeom>
          <a:noFill/>
        </p:spPr>
        <p:txBody>
          <a:bodyPr wrap="square" rtlCol="0">
            <a:spAutoFit/>
          </a:bodyPr>
          <a:lstStyle/>
          <a:p>
            <a:r>
              <a:rPr lang="es-CO" dirty="0" err="1"/>
              <a:t>Features</a:t>
            </a:r>
            <a:endParaRPr lang="en-US" i="1" dirty="0"/>
          </a:p>
        </p:txBody>
      </p:sp>
      <p:sp>
        <p:nvSpPr>
          <p:cNvPr id="11" name="TextBox 10">
            <a:extLst>
              <a:ext uri="{FF2B5EF4-FFF2-40B4-BE49-F238E27FC236}">
                <a16:creationId xmlns:a16="http://schemas.microsoft.com/office/drawing/2014/main" id="{2237A0B8-6227-49A2-A8DA-DAD5D431D273}"/>
              </a:ext>
            </a:extLst>
          </p:cNvPr>
          <p:cNvSpPr txBox="1"/>
          <p:nvPr/>
        </p:nvSpPr>
        <p:spPr>
          <a:xfrm>
            <a:off x="4907149" y="6333439"/>
            <a:ext cx="1014204" cy="307777"/>
          </a:xfrm>
          <a:prstGeom prst="rect">
            <a:avLst/>
          </a:prstGeom>
          <a:noFill/>
        </p:spPr>
        <p:txBody>
          <a:bodyPr wrap="square" rtlCol="0">
            <a:spAutoFit/>
          </a:bodyPr>
          <a:lstStyle/>
          <a:p>
            <a:r>
              <a:rPr lang="es-CO" i="1" dirty="0" err="1"/>
              <a:t>Label</a:t>
            </a:r>
            <a:endParaRPr lang="en-US" i="1" dirty="0"/>
          </a:p>
        </p:txBody>
      </p:sp>
      <p:cxnSp>
        <p:nvCxnSpPr>
          <p:cNvPr id="13" name="Straight Arrow Connector 12">
            <a:extLst>
              <a:ext uri="{FF2B5EF4-FFF2-40B4-BE49-F238E27FC236}">
                <a16:creationId xmlns:a16="http://schemas.microsoft.com/office/drawing/2014/main" id="{44A625B3-A812-4D1F-B395-C889D5A17628}"/>
              </a:ext>
            </a:extLst>
          </p:cNvPr>
          <p:cNvCxnSpPr>
            <a:stCxn id="6" idx="1"/>
            <a:endCxn id="11" idx="0"/>
          </p:cNvCxnSpPr>
          <p:nvPr/>
        </p:nvCxnSpPr>
        <p:spPr>
          <a:xfrm flipH="1">
            <a:off x="5414251" y="5908747"/>
            <a:ext cx="523254" cy="4246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A2A4F0C4-CE39-4D6A-A050-66A86F568510}"/>
              </a:ext>
            </a:extLst>
          </p:cNvPr>
          <p:cNvCxnSpPr>
            <a:cxnSpLocks/>
            <a:stCxn id="6" idx="2"/>
          </p:cNvCxnSpPr>
          <p:nvPr/>
        </p:nvCxnSpPr>
        <p:spPr>
          <a:xfrm>
            <a:off x="6752208" y="6198293"/>
            <a:ext cx="278070" cy="2890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Arrow: Right 16">
            <a:extLst>
              <a:ext uri="{FF2B5EF4-FFF2-40B4-BE49-F238E27FC236}">
                <a16:creationId xmlns:a16="http://schemas.microsoft.com/office/drawing/2014/main" id="{F6BDF481-3AAF-4C43-9131-46C2F8EF6D7C}"/>
              </a:ext>
            </a:extLst>
          </p:cNvPr>
          <p:cNvSpPr/>
          <p:nvPr/>
        </p:nvSpPr>
        <p:spPr>
          <a:xfrm>
            <a:off x="3637946" y="727917"/>
            <a:ext cx="1311965" cy="21041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79B0F820-88B6-4E25-975C-13A058830B77}"/>
              </a:ext>
            </a:extLst>
          </p:cNvPr>
          <p:cNvSpPr/>
          <p:nvPr/>
        </p:nvSpPr>
        <p:spPr>
          <a:xfrm>
            <a:off x="232960" y="4107688"/>
            <a:ext cx="8612865" cy="646331"/>
          </a:xfrm>
          <a:prstGeom prst="rect">
            <a:avLst/>
          </a:prstGeom>
        </p:spPr>
        <p:txBody>
          <a:bodyPr wrap="square">
            <a:spAutoFit/>
          </a:bodyPr>
          <a:lstStyle/>
          <a:p>
            <a:pPr algn="ctr"/>
            <a:r>
              <a:rPr lang="en-US" sz="1800" dirty="0"/>
              <a:t>To estimate unknown dependency between the input and output variables, from a set of past observations</a:t>
            </a:r>
          </a:p>
        </p:txBody>
      </p:sp>
      <p:sp>
        <p:nvSpPr>
          <p:cNvPr id="20" name="Arrow: Down 19">
            <a:extLst>
              <a:ext uri="{FF2B5EF4-FFF2-40B4-BE49-F238E27FC236}">
                <a16:creationId xmlns:a16="http://schemas.microsoft.com/office/drawing/2014/main" id="{229B6A35-6B3E-451E-9DFE-7C078613D453}"/>
              </a:ext>
            </a:extLst>
          </p:cNvPr>
          <p:cNvSpPr/>
          <p:nvPr/>
        </p:nvSpPr>
        <p:spPr>
          <a:xfrm>
            <a:off x="4106079" y="3770819"/>
            <a:ext cx="340025" cy="36933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15D01BC0-9F2B-4064-A82A-385A6B3ED3F0}"/>
              </a:ext>
            </a:extLst>
          </p:cNvPr>
          <p:cNvPicPr>
            <a:picLocks noChangeAspect="1"/>
          </p:cNvPicPr>
          <p:nvPr/>
        </p:nvPicPr>
        <p:blipFill>
          <a:blip r:embed="rId5"/>
          <a:stretch>
            <a:fillRect/>
          </a:stretch>
        </p:blipFill>
        <p:spPr>
          <a:xfrm>
            <a:off x="1253120" y="947913"/>
            <a:ext cx="1229717" cy="506689"/>
          </a:xfrm>
          <a:prstGeom prst="rect">
            <a:avLst/>
          </a:prstGeom>
        </p:spPr>
      </p:pic>
      <p:sp>
        <p:nvSpPr>
          <p:cNvPr id="21" name="TextBox 20">
            <a:extLst>
              <a:ext uri="{FF2B5EF4-FFF2-40B4-BE49-F238E27FC236}">
                <a16:creationId xmlns:a16="http://schemas.microsoft.com/office/drawing/2014/main" id="{880A02FC-F1A8-49E5-8E19-CAE9DFCF3C79}"/>
              </a:ext>
            </a:extLst>
          </p:cNvPr>
          <p:cNvSpPr txBox="1"/>
          <p:nvPr/>
        </p:nvSpPr>
        <p:spPr>
          <a:xfrm>
            <a:off x="7084441" y="6487328"/>
            <a:ext cx="1887281" cy="307777"/>
          </a:xfrm>
          <a:prstGeom prst="rect">
            <a:avLst/>
          </a:prstGeom>
          <a:noFill/>
        </p:spPr>
        <p:txBody>
          <a:bodyPr wrap="square" rtlCol="0">
            <a:spAutoFit/>
          </a:bodyPr>
          <a:lstStyle/>
          <a:p>
            <a:r>
              <a:rPr lang="es-CO" dirty="0"/>
              <a:t>Función objetivo</a:t>
            </a:r>
            <a:endParaRPr lang="en-US" i="1" dirty="0"/>
          </a:p>
        </p:txBody>
      </p:sp>
      <p:cxnSp>
        <p:nvCxnSpPr>
          <p:cNvPr id="22" name="Straight Arrow Connector 21">
            <a:extLst>
              <a:ext uri="{FF2B5EF4-FFF2-40B4-BE49-F238E27FC236}">
                <a16:creationId xmlns:a16="http://schemas.microsoft.com/office/drawing/2014/main" id="{8686526C-D1AB-4E89-8111-16F8CC375723}"/>
              </a:ext>
            </a:extLst>
          </p:cNvPr>
          <p:cNvCxnSpPr>
            <a:cxnSpLocks/>
          </p:cNvCxnSpPr>
          <p:nvPr/>
        </p:nvCxnSpPr>
        <p:spPr>
          <a:xfrm>
            <a:off x="7242314" y="6082007"/>
            <a:ext cx="563094" cy="1785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5" name="Picture 24">
            <a:extLst>
              <a:ext uri="{FF2B5EF4-FFF2-40B4-BE49-F238E27FC236}">
                <a16:creationId xmlns:a16="http://schemas.microsoft.com/office/drawing/2014/main" id="{2710F38B-B210-4B81-9043-B093C09E3DDE}"/>
              </a:ext>
            </a:extLst>
          </p:cNvPr>
          <p:cNvPicPr>
            <a:picLocks noChangeAspect="1"/>
          </p:cNvPicPr>
          <p:nvPr/>
        </p:nvPicPr>
        <p:blipFill>
          <a:blip r:embed="rId4"/>
          <a:stretch>
            <a:fillRect/>
          </a:stretch>
        </p:blipFill>
        <p:spPr>
          <a:xfrm>
            <a:off x="5831992" y="1074760"/>
            <a:ext cx="1335037" cy="474474"/>
          </a:xfrm>
          <a:prstGeom prst="rect">
            <a:avLst/>
          </a:prstGeom>
        </p:spPr>
      </p:pic>
      <p:pic>
        <p:nvPicPr>
          <p:cNvPr id="26" name="Picture 25">
            <a:extLst>
              <a:ext uri="{FF2B5EF4-FFF2-40B4-BE49-F238E27FC236}">
                <a16:creationId xmlns:a16="http://schemas.microsoft.com/office/drawing/2014/main" id="{C48E98BF-202C-4B3F-B7F5-226C75B5C7BB}"/>
              </a:ext>
            </a:extLst>
          </p:cNvPr>
          <p:cNvPicPr>
            <a:picLocks noChangeAspect="1"/>
          </p:cNvPicPr>
          <p:nvPr/>
        </p:nvPicPr>
        <p:blipFill>
          <a:blip r:embed="rId6"/>
          <a:stretch>
            <a:fillRect/>
          </a:stretch>
        </p:blipFill>
        <p:spPr>
          <a:xfrm>
            <a:off x="2378617" y="4726211"/>
            <a:ext cx="3951633" cy="540348"/>
          </a:xfrm>
          <a:prstGeom prst="rect">
            <a:avLst/>
          </a:prstGeom>
        </p:spPr>
      </p:pic>
      <p:sp>
        <p:nvSpPr>
          <p:cNvPr id="29" name="TextBox 28">
            <a:extLst>
              <a:ext uri="{FF2B5EF4-FFF2-40B4-BE49-F238E27FC236}">
                <a16:creationId xmlns:a16="http://schemas.microsoft.com/office/drawing/2014/main" id="{C35C2ABA-ABA2-402E-B563-8957D83A4775}"/>
              </a:ext>
            </a:extLst>
          </p:cNvPr>
          <p:cNvSpPr txBox="1"/>
          <p:nvPr/>
        </p:nvSpPr>
        <p:spPr>
          <a:xfrm flipH="1">
            <a:off x="408615" y="5196015"/>
            <a:ext cx="3229331" cy="369332"/>
          </a:xfrm>
          <a:prstGeom prst="rect">
            <a:avLst/>
          </a:prstGeom>
          <a:noFill/>
        </p:spPr>
        <p:txBody>
          <a:bodyPr wrap="square" rtlCol="0">
            <a:spAutoFit/>
          </a:bodyPr>
          <a:lstStyle/>
          <a:p>
            <a:pPr algn="ctr"/>
            <a:r>
              <a:rPr lang="es-CO" sz="1800" b="1" dirty="0"/>
              <a:t>Realidad</a:t>
            </a:r>
            <a:endParaRPr lang="en-US" sz="1800" b="1" dirty="0"/>
          </a:p>
        </p:txBody>
      </p:sp>
      <p:sp>
        <p:nvSpPr>
          <p:cNvPr id="30" name="TextBox 29">
            <a:extLst>
              <a:ext uri="{FF2B5EF4-FFF2-40B4-BE49-F238E27FC236}">
                <a16:creationId xmlns:a16="http://schemas.microsoft.com/office/drawing/2014/main" id="{540F4239-79A9-4755-8F15-A6BA93E621B9}"/>
              </a:ext>
            </a:extLst>
          </p:cNvPr>
          <p:cNvSpPr txBox="1"/>
          <p:nvPr/>
        </p:nvSpPr>
        <p:spPr>
          <a:xfrm>
            <a:off x="3278068" y="6040869"/>
            <a:ext cx="1172818" cy="307777"/>
          </a:xfrm>
          <a:prstGeom prst="rect">
            <a:avLst/>
          </a:prstGeom>
          <a:noFill/>
        </p:spPr>
        <p:txBody>
          <a:bodyPr wrap="square" rtlCol="0">
            <a:spAutoFit/>
          </a:bodyPr>
          <a:lstStyle/>
          <a:p>
            <a:r>
              <a:rPr lang="es-CO" i="1" dirty="0"/>
              <a:t>Causas</a:t>
            </a:r>
            <a:endParaRPr lang="en-US" i="1" dirty="0"/>
          </a:p>
        </p:txBody>
      </p:sp>
      <p:sp>
        <p:nvSpPr>
          <p:cNvPr id="31" name="TextBox 30">
            <a:extLst>
              <a:ext uri="{FF2B5EF4-FFF2-40B4-BE49-F238E27FC236}">
                <a16:creationId xmlns:a16="http://schemas.microsoft.com/office/drawing/2014/main" id="{3D8B8662-1F4D-4FDF-9657-943B7BD2A23B}"/>
              </a:ext>
            </a:extLst>
          </p:cNvPr>
          <p:cNvSpPr txBox="1"/>
          <p:nvPr/>
        </p:nvSpPr>
        <p:spPr>
          <a:xfrm>
            <a:off x="293548" y="6324078"/>
            <a:ext cx="1014204" cy="307777"/>
          </a:xfrm>
          <a:prstGeom prst="rect">
            <a:avLst/>
          </a:prstGeom>
          <a:noFill/>
        </p:spPr>
        <p:txBody>
          <a:bodyPr wrap="square" rtlCol="0">
            <a:spAutoFit/>
          </a:bodyPr>
          <a:lstStyle/>
          <a:p>
            <a:r>
              <a:rPr lang="es-CO" i="1" dirty="0"/>
              <a:t>Efecto</a:t>
            </a:r>
            <a:endParaRPr lang="en-US" i="1" dirty="0"/>
          </a:p>
        </p:txBody>
      </p:sp>
      <p:cxnSp>
        <p:nvCxnSpPr>
          <p:cNvPr id="32" name="Straight Arrow Connector 31">
            <a:extLst>
              <a:ext uri="{FF2B5EF4-FFF2-40B4-BE49-F238E27FC236}">
                <a16:creationId xmlns:a16="http://schemas.microsoft.com/office/drawing/2014/main" id="{5EB4BFAB-0FA1-49D1-9A01-47CC0A7C8A8B}"/>
              </a:ext>
            </a:extLst>
          </p:cNvPr>
          <p:cNvCxnSpPr>
            <a:cxnSpLocks/>
            <a:endCxn id="31" idx="0"/>
          </p:cNvCxnSpPr>
          <p:nvPr/>
        </p:nvCxnSpPr>
        <p:spPr>
          <a:xfrm flipH="1">
            <a:off x="460218" y="5899386"/>
            <a:ext cx="863686" cy="4246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4009A1E2-9E3D-4AC1-A96D-949657782D85}"/>
              </a:ext>
            </a:extLst>
          </p:cNvPr>
          <p:cNvCxnSpPr>
            <a:cxnSpLocks/>
          </p:cNvCxnSpPr>
          <p:nvPr/>
        </p:nvCxnSpPr>
        <p:spPr>
          <a:xfrm>
            <a:off x="2138607" y="6188932"/>
            <a:ext cx="278070" cy="2890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D8218D25-7139-4490-9E9B-B1F7E5EA9CBC}"/>
              </a:ext>
            </a:extLst>
          </p:cNvPr>
          <p:cNvSpPr txBox="1"/>
          <p:nvPr/>
        </p:nvSpPr>
        <p:spPr>
          <a:xfrm>
            <a:off x="2470840" y="6477967"/>
            <a:ext cx="1887281" cy="307777"/>
          </a:xfrm>
          <a:prstGeom prst="rect">
            <a:avLst/>
          </a:prstGeom>
          <a:noFill/>
        </p:spPr>
        <p:txBody>
          <a:bodyPr wrap="square" rtlCol="0">
            <a:spAutoFit/>
          </a:bodyPr>
          <a:lstStyle/>
          <a:p>
            <a:r>
              <a:rPr lang="es-CO" dirty="0"/>
              <a:t>Mecanismo</a:t>
            </a:r>
            <a:endParaRPr lang="en-US" i="1" dirty="0"/>
          </a:p>
        </p:txBody>
      </p:sp>
      <p:cxnSp>
        <p:nvCxnSpPr>
          <p:cNvPr id="35" name="Straight Arrow Connector 34">
            <a:extLst>
              <a:ext uri="{FF2B5EF4-FFF2-40B4-BE49-F238E27FC236}">
                <a16:creationId xmlns:a16="http://schemas.microsoft.com/office/drawing/2014/main" id="{9588F9D4-96D5-490F-942A-2E6975DDBFFA}"/>
              </a:ext>
            </a:extLst>
          </p:cNvPr>
          <p:cNvCxnSpPr>
            <a:cxnSpLocks/>
          </p:cNvCxnSpPr>
          <p:nvPr/>
        </p:nvCxnSpPr>
        <p:spPr>
          <a:xfrm>
            <a:off x="2628713" y="6072646"/>
            <a:ext cx="563094" cy="1785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6" name="Picture 35">
            <a:extLst>
              <a:ext uri="{FF2B5EF4-FFF2-40B4-BE49-F238E27FC236}">
                <a16:creationId xmlns:a16="http://schemas.microsoft.com/office/drawing/2014/main" id="{5BD90578-6E6D-454F-B726-938DBA4EC8EC}"/>
              </a:ext>
            </a:extLst>
          </p:cNvPr>
          <p:cNvPicPr>
            <a:picLocks noChangeAspect="1"/>
          </p:cNvPicPr>
          <p:nvPr/>
        </p:nvPicPr>
        <p:blipFill>
          <a:blip r:embed="rId5"/>
          <a:stretch>
            <a:fillRect/>
          </a:stretch>
        </p:blipFill>
        <p:spPr>
          <a:xfrm>
            <a:off x="1361450" y="5530095"/>
            <a:ext cx="1229717" cy="506689"/>
          </a:xfrm>
          <a:prstGeom prst="rect">
            <a:avLst/>
          </a:prstGeom>
        </p:spPr>
      </p:pic>
      <p:sp>
        <p:nvSpPr>
          <p:cNvPr id="38" name="Arrow: Right 37">
            <a:extLst>
              <a:ext uri="{FF2B5EF4-FFF2-40B4-BE49-F238E27FC236}">
                <a16:creationId xmlns:a16="http://schemas.microsoft.com/office/drawing/2014/main" id="{99E2ECF9-3997-4EB9-8D12-381E7EF7F8D0}"/>
              </a:ext>
            </a:extLst>
          </p:cNvPr>
          <p:cNvSpPr/>
          <p:nvPr/>
        </p:nvSpPr>
        <p:spPr>
          <a:xfrm>
            <a:off x="3350017" y="5327640"/>
            <a:ext cx="1311965" cy="21041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9062042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E4A00F2-EE62-463D-89AC-7585CD6ED3E1}"/>
              </a:ext>
            </a:extLst>
          </p:cNvPr>
          <p:cNvSpPr/>
          <p:nvPr/>
        </p:nvSpPr>
        <p:spPr>
          <a:xfrm>
            <a:off x="122971" y="563064"/>
            <a:ext cx="8712026" cy="5909310"/>
          </a:xfrm>
          <a:prstGeom prst="rect">
            <a:avLst/>
          </a:prstGeom>
        </p:spPr>
        <p:txBody>
          <a:bodyPr wrap="square">
            <a:spAutoFit/>
          </a:bodyPr>
          <a:lstStyle/>
          <a:p>
            <a:r>
              <a:rPr lang="en-US" sz="1800" b="1" dirty="0" err="1">
                <a:latin typeface="+mn-lt"/>
                <a:cs typeface="Calibri" panose="020F0502020204030204" pitchFamily="34" charset="0"/>
              </a:rPr>
              <a:t>Modelos</a:t>
            </a:r>
            <a:r>
              <a:rPr lang="en-US" sz="1800" b="1" dirty="0">
                <a:latin typeface="+mn-lt"/>
                <a:cs typeface="Calibri" panose="020F0502020204030204" pitchFamily="34" charset="0"/>
              </a:rPr>
              <a:t> </a:t>
            </a:r>
            <a:r>
              <a:rPr lang="en-US" sz="1800" b="1" dirty="0" err="1">
                <a:latin typeface="+mn-lt"/>
                <a:cs typeface="Calibri" panose="020F0502020204030204" pitchFamily="34" charset="0"/>
              </a:rPr>
              <a:t>explicativos</a:t>
            </a:r>
            <a:endParaRPr lang="en-US" sz="1800" b="1" dirty="0">
              <a:latin typeface="+mn-lt"/>
              <a:cs typeface="Calibri" panose="020F0502020204030204" pitchFamily="34" charset="0"/>
            </a:endParaRPr>
          </a:p>
          <a:p>
            <a:endParaRPr lang="en-US" sz="1800" b="1" dirty="0">
              <a:latin typeface="+mn-lt"/>
              <a:cs typeface="Calibri" panose="020F0502020204030204" pitchFamily="34" charset="0"/>
            </a:endParaRPr>
          </a:p>
          <a:p>
            <a:pPr algn="just"/>
            <a:r>
              <a:rPr lang="en-US" sz="1800" dirty="0">
                <a:latin typeface="+mn-lt"/>
                <a:cs typeface="Calibri" panose="020F0502020204030204" pitchFamily="34" charset="0"/>
              </a:rPr>
              <a:t>In this situation we wish to estimate f, but our goal is not necessarily to make predictions for Y. We instead want to understand the relationship between X and Y , or more specifically, to understand how Y changes as a function of </a:t>
            </a:r>
            <a:r>
              <a:rPr lang="en-US" sz="1800" dirty="0" err="1">
                <a:latin typeface="+mn-lt"/>
                <a:cs typeface="Calibri" panose="020F0502020204030204" pitchFamily="34" charset="0"/>
              </a:rPr>
              <a:t>X1</a:t>
            </a:r>
            <a:r>
              <a:rPr lang="en-US" sz="1800" dirty="0">
                <a:latin typeface="+mn-lt"/>
                <a:cs typeface="Calibri" panose="020F0502020204030204" pitchFamily="34" charset="0"/>
              </a:rPr>
              <a:t>, . . .,</a:t>
            </a:r>
            <a:r>
              <a:rPr lang="en-US" sz="1800" dirty="0" err="1">
                <a:latin typeface="+mn-lt"/>
                <a:cs typeface="Calibri" panose="020F0502020204030204" pitchFamily="34" charset="0"/>
              </a:rPr>
              <a:t>Xp</a:t>
            </a:r>
            <a:r>
              <a:rPr lang="en-US" sz="1800" dirty="0">
                <a:latin typeface="+mn-lt"/>
                <a:cs typeface="Calibri" panose="020F0502020204030204" pitchFamily="34" charset="0"/>
              </a:rPr>
              <a:t>.</a:t>
            </a:r>
          </a:p>
          <a:p>
            <a:pPr algn="just"/>
            <a:endParaRPr lang="en-US" sz="1800" dirty="0">
              <a:latin typeface="+mn-lt"/>
              <a:cs typeface="Calibri" panose="020F0502020204030204" pitchFamily="34" charset="0"/>
            </a:endParaRPr>
          </a:p>
          <a:p>
            <a:r>
              <a:rPr lang="en-US" sz="1800" dirty="0">
                <a:latin typeface="+mn-lt"/>
                <a:cs typeface="Calibri" panose="020F0502020204030204" pitchFamily="34" charset="0"/>
              </a:rPr>
              <a:t>f cannot be treated as a black box, because we need to know its exact form. In this setting, one may be interested in answering the following questions:</a:t>
            </a:r>
          </a:p>
          <a:p>
            <a:endParaRPr lang="en-US" sz="1800" dirty="0">
              <a:latin typeface="+mn-lt"/>
              <a:cs typeface="Calibri" panose="020F0502020204030204" pitchFamily="34" charset="0"/>
            </a:endParaRPr>
          </a:p>
          <a:p>
            <a:pPr marL="285750" indent="-285750">
              <a:buFont typeface="Wingdings" panose="05000000000000000000" pitchFamily="2" charset="2"/>
              <a:buChar char="q"/>
            </a:pPr>
            <a:r>
              <a:rPr lang="en-US" sz="1800" dirty="0">
                <a:latin typeface="+mn-lt"/>
                <a:cs typeface="Calibri" panose="020F0502020204030204" pitchFamily="34" charset="0"/>
              </a:rPr>
              <a:t>Which predictors are associated with the response? It is often the case that only </a:t>
            </a:r>
            <a:r>
              <a:rPr lang="en-US" sz="1800" b="1" dirty="0">
                <a:latin typeface="+mn-lt"/>
                <a:cs typeface="Calibri" panose="020F0502020204030204" pitchFamily="34" charset="0"/>
              </a:rPr>
              <a:t>a small fraction of the available predictors are substantially associated </a:t>
            </a:r>
            <a:r>
              <a:rPr lang="en-US" sz="1800" dirty="0">
                <a:latin typeface="+mn-lt"/>
                <a:cs typeface="Calibri" panose="020F0502020204030204" pitchFamily="34" charset="0"/>
              </a:rPr>
              <a:t>with Y . Identifying the few important predictors among a large set of possible variables can be extremely useful, depending on the application.</a:t>
            </a:r>
          </a:p>
          <a:p>
            <a:pPr marL="285750" indent="-285750">
              <a:buFont typeface="Wingdings" panose="05000000000000000000" pitchFamily="2" charset="2"/>
              <a:buChar char="q"/>
            </a:pPr>
            <a:endParaRPr lang="en-US" sz="1800" dirty="0">
              <a:latin typeface="+mn-lt"/>
              <a:cs typeface="Calibri" panose="020F0502020204030204" pitchFamily="34" charset="0"/>
            </a:endParaRPr>
          </a:p>
          <a:p>
            <a:pPr marL="285750" indent="-285750">
              <a:buFont typeface="Wingdings" panose="05000000000000000000" pitchFamily="2" charset="2"/>
              <a:buChar char="q"/>
            </a:pPr>
            <a:r>
              <a:rPr lang="en-US" sz="1800" dirty="0">
                <a:latin typeface="+mn-lt"/>
                <a:cs typeface="Calibri" panose="020F0502020204030204" pitchFamily="34" charset="0"/>
              </a:rPr>
              <a:t>What is </a:t>
            </a:r>
            <a:r>
              <a:rPr lang="en-US" sz="1800" b="1" dirty="0">
                <a:latin typeface="+mn-lt"/>
                <a:cs typeface="Calibri" panose="020F0502020204030204" pitchFamily="34" charset="0"/>
              </a:rPr>
              <a:t>the relationship between the response and each predictor</a:t>
            </a:r>
            <a:r>
              <a:rPr lang="en-US" sz="1800" dirty="0">
                <a:latin typeface="+mn-lt"/>
                <a:cs typeface="Calibri" panose="020F0502020204030204" pitchFamily="34" charset="0"/>
              </a:rPr>
              <a:t>? Some predictors may have a positive relationship with Y, in the sense that increasing the predictor is associated with increasing values of Y . Other predictors may have the opposite relationship. </a:t>
            </a:r>
          </a:p>
          <a:p>
            <a:pPr marL="285750" indent="-285750">
              <a:buFont typeface="Wingdings" panose="05000000000000000000" pitchFamily="2" charset="2"/>
              <a:buChar char="q"/>
            </a:pPr>
            <a:endParaRPr lang="en-US" sz="1800" dirty="0">
              <a:latin typeface="+mn-lt"/>
              <a:cs typeface="Calibri" panose="020F0502020204030204" pitchFamily="34" charset="0"/>
            </a:endParaRPr>
          </a:p>
          <a:p>
            <a:pPr marL="285750" indent="-285750">
              <a:buFont typeface="Wingdings" panose="05000000000000000000" pitchFamily="2" charset="2"/>
              <a:buChar char="q"/>
            </a:pPr>
            <a:r>
              <a:rPr lang="en-US" sz="1800" dirty="0">
                <a:latin typeface="+mn-lt"/>
                <a:cs typeface="Calibri" panose="020F0502020204030204" pitchFamily="34" charset="0"/>
              </a:rPr>
              <a:t>Can the relationship between Y and each predictor be adequately summarized using a linear equation, or is the </a:t>
            </a:r>
            <a:r>
              <a:rPr lang="en-US" sz="1800" b="1" dirty="0">
                <a:latin typeface="+mn-lt"/>
                <a:cs typeface="Calibri" panose="020F0502020204030204" pitchFamily="34" charset="0"/>
              </a:rPr>
              <a:t>relationship more complicated</a:t>
            </a:r>
            <a:r>
              <a:rPr lang="en-US" sz="1800" dirty="0">
                <a:latin typeface="+mn-lt"/>
                <a:cs typeface="Calibri" panose="020F0502020204030204" pitchFamily="34" charset="0"/>
              </a:rPr>
              <a:t>? </a:t>
            </a:r>
          </a:p>
        </p:txBody>
      </p:sp>
      <p:sp>
        <p:nvSpPr>
          <p:cNvPr id="3" name="Shape 100">
            <a:extLst>
              <a:ext uri="{FF2B5EF4-FFF2-40B4-BE49-F238E27FC236}">
                <a16:creationId xmlns:a16="http://schemas.microsoft.com/office/drawing/2014/main" id="{177F7F01-9ED7-45EF-80E7-D28330C420ED}"/>
              </a:ext>
            </a:extLst>
          </p:cNvPr>
          <p:cNvSpPr txBox="1"/>
          <p:nvPr/>
        </p:nvSpPr>
        <p:spPr>
          <a:xfrm>
            <a:off x="60700" y="-18712"/>
            <a:ext cx="6121439" cy="523220"/>
          </a:xfrm>
          <a:prstGeom prst="rect">
            <a:avLst/>
          </a:prstGeom>
          <a:noFill/>
          <a:ln>
            <a:noFill/>
          </a:ln>
        </p:spPr>
        <p:txBody>
          <a:bodyPr spcFirstLastPara="1" wrap="square" lIns="91425" tIns="45700" rIns="91425" bIns="45700" anchor="t" anchorCtr="0">
            <a:noAutofit/>
          </a:bodyPr>
          <a:lstStyle/>
          <a:p>
            <a:pPr lvl="0"/>
            <a:r>
              <a:rPr lang="es-CO" sz="2800" b="1" dirty="0">
                <a:solidFill>
                  <a:schemeClr val="dk1"/>
                </a:solidFill>
                <a:latin typeface="Calibri"/>
                <a:ea typeface="Calibri"/>
                <a:cs typeface="Calibri"/>
                <a:sym typeface="Calibri"/>
              </a:rPr>
              <a:t>PARA QUÉ ESTIMAR LA FUNCIÓN f(x)</a:t>
            </a:r>
          </a:p>
        </p:txBody>
      </p:sp>
      <p:cxnSp>
        <p:nvCxnSpPr>
          <p:cNvPr id="4" name="Shape 101">
            <a:extLst>
              <a:ext uri="{FF2B5EF4-FFF2-40B4-BE49-F238E27FC236}">
                <a16:creationId xmlns:a16="http://schemas.microsoft.com/office/drawing/2014/main" id="{88EF3EDB-1DF5-4EC1-AE31-98970A42AC88}"/>
              </a:ext>
            </a:extLst>
          </p:cNvPr>
          <p:cNvCxnSpPr/>
          <p:nvPr/>
        </p:nvCxnSpPr>
        <p:spPr>
          <a:xfrm>
            <a:off x="0" y="523220"/>
            <a:ext cx="2686903" cy="0"/>
          </a:xfrm>
          <a:prstGeom prst="straightConnector1">
            <a:avLst/>
          </a:prstGeom>
          <a:noFill/>
          <a:ln w="28575" cap="flat" cmpd="sng">
            <a:solidFill>
              <a:schemeClr val="dk1"/>
            </a:solidFill>
            <a:prstDash val="solid"/>
            <a:miter lim="800000"/>
            <a:headEnd type="none" w="sm" len="sm"/>
            <a:tailEnd type="none" w="sm" len="sm"/>
          </a:ln>
        </p:spPr>
      </p:cxnSp>
      <p:pic>
        <p:nvPicPr>
          <p:cNvPr id="5" name="Shape 102">
            <a:extLst>
              <a:ext uri="{FF2B5EF4-FFF2-40B4-BE49-F238E27FC236}">
                <a16:creationId xmlns:a16="http://schemas.microsoft.com/office/drawing/2014/main" id="{70627AD1-5BEA-4987-95BE-9B03793D538B}"/>
              </a:ext>
            </a:extLst>
          </p:cNvPr>
          <p:cNvPicPr preferRelativeResize="0"/>
          <p:nvPr/>
        </p:nvPicPr>
        <p:blipFill rotWithShape="1">
          <a:blip r:embed="rId2">
            <a:alphaModFix/>
          </a:blip>
          <a:srcRect b="17939"/>
          <a:stretch/>
        </p:blipFill>
        <p:spPr>
          <a:xfrm>
            <a:off x="7655847" y="90616"/>
            <a:ext cx="1488153" cy="593124"/>
          </a:xfrm>
          <a:prstGeom prst="rect">
            <a:avLst/>
          </a:prstGeom>
          <a:noFill/>
          <a:ln>
            <a:noFill/>
          </a:ln>
        </p:spPr>
      </p:pic>
    </p:spTree>
    <p:extLst>
      <p:ext uri="{BB962C8B-B14F-4D97-AF65-F5344CB8AC3E}">
        <p14:creationId xmlns:p14="http://schemas.microsoft.com/office/powerpoint/2010/main" val="302546928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36301A1-DCE0-4E8D-A9D7-753D1EB3DEBD}"/>
              </a:ext>
            </a:extLst>
          </p:cNvPr>
          <p:cNvSpPr/>
          <p:nvPr/>
        </p:nvSpPr>
        <p:spPr>
          <a:xfrm>
            <a:off x="198782" y="712339"/>
            <a:ext cx="8588057" cy="3693319"/>
          </a:xfrm>
          <a:prstGeom prst="rect">
            <a:avLst/>
          </a:prstGeom>
        </p:spPr>
        <p:txBody>
          <a:bodyPr wrap="square">
            <a:spAutoFit/>
          </a:bodyPr>
          <a:lstStyle/>
          <a:p>
            <a:pPr algn="just"/>
            <a:r>
              <a:rPr lang="en-US" sz="1800" b="1" dirty="0" err="1"/>
              <a:t>Modelos</a:t>
            </a:r>
            <a:r>
              <a:rPr lang="en-US" sz="1800" b="1" dirty="0"/>
              <a:t> </a:t>
            </a:r>
            <a:r>
              <a:rPr lang="en-US" sz="1800" b="1" dirty="0" err="1"/>
              <a:t>predictivos</a:t>
            </a:r>
            <a:endParaRPr lang="en-US" sz="1800" b="1" dirty="0"/>
          </a:p>
          <a:p>
            <a:pPr algn="just"/>
            <a:endParaRPr lang="en-US" sz="1800" b="1" dirty="0"/>
          </a:p>
          <a:p>
            <a:pPr algn="just"/>
            <a:r>
              <a:rPr lang="en-US" sz="1800" dirty="0"/>
              <a:t>In many situations, a set of inputs X are readily available, but the output Y cannot be easily obtained. In this setting, since the error term averages to zero, we can predict Y using</a:t>
            </a:r>
          </a:p>
          <a:p>
            <a:pPr algn="just"/>
            <a:endParaRPr lang="en-US" sz="1800" dirty="0"/>
          </a:p>
          <a:p>
            <a:pPr algn="just"/>
            <a:endParaRPr lang="en-US" sz="1800" dirty="0"/>
          </a:p>
          <a:p>
            <a:pPr algn="just"/>
            <a:r>
              <a:rPr lang="en-US" sz="1800" dirty="0"/>
              <a:t>where ḟ represents our estimate for f real, and Ŷ represents the resulting prediction for Y real. </a:t>
            </a:r>
          </a:p>
          <a:p>
            <a:pPr algn="just"/>
            <a:endParaRPr lang="en-US" sz="1800" dirty="0"/>
          </a:p>
          <a:p>
            <a:pPr algn="just"/>
            <a:r>
              <a:rPr lang="en-US" sz="1800" dirty="0"/>
              <a:t>In this setting, </a:t>
            </a:r>
            <a:r>
              <a:rPr lang="en-US" sz="1800" b="1" dirty="0"/>
              <a:t>ḟ is often treated as a black box</a:t>
            </a:r>
            <a:r>
              <a:rPr lang="en-US" sz="1800" dirty="0"/>
              <a:t>, in the sense that one is not typically concerned with the exact form of f, provided that it yields accurate predictions for Y.</a:t>
            </a:r>
          </a:p>
        </p:txBody>
      </p:sp>
      <p:pic>
        <p:nvPicPr>
          <p:cNvPr id="3" name="Picture 2">
            <a:extLst>
              <a:ext uri="{FF2B5EF4-FFF2-40B4-BE49-F238E27FC236}">
                <a16:creationId xmlns:a16="http://schemas.microsoft.com/office/drawing/2014/main" id="{CD110DC1-F360-4C65-BEED-F2D2033DAB72}"/>
              </a:ext>
            </a:extLst>
          </p:cNvPr>
          <p:cNvPicPr>
            <a:picLocks noChangeAspect="1"/>
          </p:cNvPicPr>
          <p:nvPr/>
        </p:nvPicPr>
        <p:blipFill>
          <a:blip r:embed="rId2"/>
          <a:stretch>
            <a:fillRect/>
          </a:stretch>
        </p:blipFill>
        <p:spPr>
          <a:xfrm>
            <a:off x="3121419" y="2042214"/>
            <a:ext cx="1629405" cy="579092"/>
          </a:xfrm>
          <a:prstGeom prst="rect">
            <a:avLst/>
          </a:prstGeom>
        </p:spPr>
      </p:pic>
      <p:sp>
        <p:nvSpPr>
          <p:cNvPr id="4" name="Shape 100">
            <a:extLst>
              <a:ext uri="{FF2B5EF4-FFF2-40B4-BE49-F238E27FC236}">
                <a16:creationId xmlns:a16="http://schemas.microsoft.com/office/drawing/2014/main" id="{216E3014-F817-434E-B6BF-BE4D4FF880A7}"/>
              </a:ext>
            </a:extLst>
          </p:cNvPr>
          <p:cNvSpPr txBox="1"/>
          <p:nvPr/>
        </p:nvSpPr>
        <p:spPr>
          <a:xfrm>
            <a:off x="60700" y="-18712"/>
            <a:ext cx="6121439" cy="523220"/>
          </a:xfrm>
          <a:prstGeom prst="rect">
            <a:avLst/>
          </a:prstGeom>
          <a:noFill/>
          <a:ln>
            <a:noFill/>
          </a:ln>
        </p:spPr>
        <p:txBody>
          <a:bodyPr spcFirstLastPara="1" wrap="square" lIns="91425" tIns="45700" rIns="91425" bIns="45700" anchor="t" anchorCtr="0">
            <a:noAutofit/>
          </a:bodyPr>
          <a:lstStyle/>
          <a:p>
            <a:pPr lvl="0"/>
            <a:r>
              <a:rPr lang="es-CO" sz="2800" b="1" dirty="0">
                <a:solidFill>
                  <a:schemeClr val="dk1"/>
                </a:solidFill>
                <a:latin typeface="Calibri"/>
                <a:ea typeface="Calibri"/>
                <a:cs typeface="Calibri"/>
                <a:sym typeface="Calibri"/>
              </a:rPr>
              <a:t>PARA QUÉ ESTIMAR LA FUNCIÓN f(x)</a:t>
            </a:r>
          </a:p>
        </p:txBody>
      </p:sp>
      <p:cxnSp>
        <p:nvCxnSpPr>
          <p:cNvPr id="5" name="Shape 101">
            <a:extLst>
              <a:ext uri="{FF2B5EF4-FFF2-40B4-BE49-F238E27FC236}">
                <a16:creationId xmlns:a16="http://schemas.microsoft.com/office/drawing/2014/main" id="{A3FD52DC-5A3D-48FA-BCD1-947899DC56E9}"/>
              </a:ext>
            </a:extLst>
          </p:cNvPr>
          <p:cNvCxnSpPr/>
          <p:nvPr/>
        </p:nvCxnSpPr>
        <p:spPr>
          <a:xfrm>
            <a:off x="0" y="523220"/>
            <a:ext cx="2686903" cy="0"/>
          </a:xfrm>
          <a:prstGeom prst="straightConnector1">
            <a:avLst/>
          </a:prstGeom>
          <a:noFill/>
          <a:ln w="28575" cap="flat" cmpd="sng">
            <a:solidFill>
              <a:schemeClr val="dk1"/>
            </a:solidFill>
            <a:prstDash val="solid"/>
            <a:miter lim="800000"/>
            <a:headEnd type="none" w="sm" len="sm"/>
            <a:tailEnd type="none" w="sm" len="sm"/>
          </a:ln>
        </p:spPr>
      </p:cxnSp>
      <p:pic>
        <p:nvPicPr>
          <p:cNvPr id="6" name="Shape 102">
            <a:extLst>
              <a:ext uri="{FF2B5EF4-FFF2-40B4-BE49-F238E27FC236}">
                <a16:creationId xmlns:a16="http://schemas.microsoft.com/office/drawing/2014/main" id="{C504C0E5-796C-4C44-BD6A-F010DA19054C}"/>
              </a:ext>
            </a:extLst>
          </p:cNvPr>
          <p:cNvPicPr preferRelativeResize="0"/>
          <p:nvPr/>
        </p:nvPicPr>
        <p:blipFill rotWithShape="1">
          <a:blip r:embed="rId3">
            <a:alphaModFix/>
          </a:blip>
          <a:srcRect b="17939"/>
          <a:stretch/>
        </p:blipFill>
        <p:spPr>
          <a:xfrm>
            <a:off x="7655847" y="90616"/>
            <a:ext cx="1488153" cy="593124"/>
          </a:xfrm>
          <a:prstGeom prst="rect">
            <a:avLst/>
          </a:prstGeom>
          <a:noFill/>
          <a:ln>
            <a:noFill/>
          </a:ln>
        </p:spPr>
      </p:pic>
    </p:spTree>
    <p:extLst>
      <p:ext uri="{BB962C8B-B14F-4D97-AF65-F5344CB8AC3E}">
        <p14:creationId xmlns:p14="http://schemas.microsoft.com/office/powerpoint/2010/main" val="101851959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A60D08F-E06D-4541-8B5C-8B1F53B3D9B6}"/>
              </a:ext>
            </a:extLst>
          </p:cNvPr>
          <p:cNvSpPr/>
          <p:nvPr/>
        </p:nvSpPr>
        <p:spPr>
          <a:xfrm>
            <a:off x="258417" y="930825"/>
            <a:ext cx="8282609" cy="2585323"/>
          </a:xfrm>
          <a:prstGeom prst="rect">
            <a:avLst/>
          </a:prstGeom>
        </p:spPr>
        <p:txBody>
          <a:bodyPr wrap="square">
            <a:spAutoFit/>
          </a:bodyPr>
          <a:lstStyle/>
          <a:p>
            <a:pPr marL="285750" indent="-285750" algn="just">
              <a:buFont typeface="Wingdings" panose="05000000000000000000" pitchFamily="2" charset="2"/>
              <a:buChar char="q"/>
            </a:pPr>
            <a:r>
              <a:rPr lang="es-CO" sz="1800" dirty="0" err="1">
                <a:latin typeface="Calibri" panose="020F0502020204030204" pitchFamily="34" charset="0"/>
                <a:cs typeface="Calibri" panose="020F0502020204030204" pitchFamily="34" charset="0"/>
              </a:rPr>
              <a:t>Statistical</a:t>
            </a:r>
            <a:r>
              <a:rPr lang="es-CO" sz="1800" dirty="0">
                <a:latin typeface="Calibri" panose="020F0502020204030204" pitchFamily="34" charset="0"/>
                <a:cs typeface="Calibri" panose="020F0502020204030204" pitchFamily="34" charset="0"/>
              </a:rPr>
              <a:t> </a:t>
            </a:r>
            <a:r>
              <a:rPr lang="es-CO" sz="1800" dirty="0" err="1">
                <a:latin typeface="Calibri" panose="020F0502020204030204" pitchFamily="34" charset="0"/>
                <a:cs typeface="Calibri" panose="020F0502020204030204" pitchFamily="34" charset="0"/>
              </a:rPr>
              <a:t>dependency</a:t>
            </a:r>
            <a:r>
              <a:rPr lang="es-CO" sz="1800" dirty="0">
                <a:latin typeface="Calibri" panose="020F0502020204030204" pitchFamily="34" charset="0"/>
                <a:cs typeface="Calibri" panose="020F0502020204030204" pitchFamily="34" charset="0"/>
              </a:rPr>
              <a:t> </a:t>
            </a:r>
            <a:r>
              <a:rPr lang="es-CO" sz="1800" dirty="0" err="1">
                <a:latin typeface="Calibri" panose="020F0502020204030204" pitchFamily="34" charset="0"/>
                <a:cs typeface="Calibri" panose="020F0502020204030204" pitchFamily="34" charset="0"/>
              </a:rPr>
              <a:t>does</a:t>
            </a:r>
            <a:r>
              <a:rPr lang="es-CO" sz="1800" dirty="0">
                <a:latin typeface="Calibri" panose="020F0502020204030204" pitchFamily="34" charset="0"/>
                <a:cs typeface="Calibri" panose="020F0502020204030204" pitchFamily="34" charset="0"/>
              </a:rPr>
              <a:t> </a:t>
            </a:r>
            <a:r>
              <a:rPr lang="es-CO" sz="1800" dirty="0" err="1">
                <a:latin typeface="Calibri" panose="020F0502020204030204" pitchFamily="34" charset="0"/>
                <a:cs typeface="Calibri" panose="020F0502020204030204" pitchFamily="34" charset="0"/>
              </a:rPr>
              <a:t>not</a:t>
            </a:r>
            <a:r>
              <a:rPr lang="es-CO" sz="1800" dirty="0">
                <a:latin typeface="Calibri" panose="020F0502020204030204" pitchFamily="34" charset="0"/>
                <a:cs typeface="Calibri" panose="020F0502020204030204" pitchFamily="34" charset="0"/>
              </a:rPr>
              <a:t> </a:t>
            </a:r>
            <a:r>
              <a:rPr lang="es-CO" sz="1800" dirty="0" err="1">
                <a:latin typeface="Calibri" panose="020F0502020204030204" pitchFamily="34" charset="0"/>
                <a:cs typeface="Calibri" panose="020F0502020204030204" pitchFamily="34" charset="0"/>
              </a:rPr>
              <a:t>imply</a:t>
            </a:r>
            <a:r>
              <a:rPr lang="es-CO" sz="1800" dirty="0">
                <a:latin typeface="Calibri" panose="020F0502020204030204" pitchFamily="34" charset="0"/>
                <a:cs typeface="Calibri" panose="020F0502020204030204" pitchFamily="34" charset="0"/>
              </a:rPr>
              <a:t> </a:t>
            </a:r>
            <a:r>
              <a:rPr lang="es-CO" sz="1800" dirty="0" err="1">
                <a:latin typeface="Calibri" panose="020F0502020204030204" pitchFamily="34" charset="0"/>
                <a:cs typeface="Calibri" panose="020F0502020204030204" pitchFamily="34" charset="0"/>
              </a:rPr>
              <a:t>causality</a:t>
            </a:r>
            <a:endParaRPr lang="es-CO" sz="1800" dirty="0">
              <a:latin typeface="Calibri" panose="020F0502020204030204" pitchFamily="34" charset="0"/>
              <a:cs typeface="Calibri" panose="020F0502020204030204" pitchFamily="34" charset="0"/>
            </a:endParaRPr>
          </a:p>
          <a:p>
            <a:pPr marL="285750" indent="-285750" algn="just">
              <a:buFont typeface="Wingdings" panose="05000000000000000000" pitchFamily="2" charset="2"/>
              <a:buChar char="q"/>
            </a:pPr>
            <a:endParaRPr lang="es-CO" sz="1800" dirty="0">
              <a:latin typeface="Calibri" panose="020F0502020204030204" pitchFamily="34" charset="0"/>
              <a:cs typeface="Calibri" panose="020F0502020204030204" pitchFamily="34" charset="0"/>
            </a:endParaRPr>
          </a:p>
          <a:p>
            <a:pPr marL="285750" indent="-285750" algn="just">
              <a:buFont typeface="Wingdings" panose="05000000000000000000" pitchFamily="2" charset="2"/>
              <a:buChar char="q"/>
            </a:pPr>
            <a:r>
              <a:rPr lang="es-CO" sz="1800" dirty="0" err="1">
                <a:latin typeface="Calibri" panose="020F0502020204030204" pitchFamily="34" charset="0"/>
                <a:cs typeface="Calibri" panose="020F0502020204030204" pitchFamily="34" charset="0"/>
              </a:rPr>
              <a:t>Sometimes</a:t>
            </a:r>
            <a:r>
              <a:rPr lang="es-CO" sz="1800" dirty="0">
                <a:latin typeface="Calibri" panose="020F0502020204030204" pitchFamily="34" charset="0"/>
                <a:cs typeface="Calibri" panose="020F0502020204030204" pitchFamily="34" charset="0"/>
              </a:rPr>
              <a:t> </a:t>
            </a:r>
            <a:r>
              <a:rPr lang="es-CO" sz="1800" dirty="0" err="1">
                <a:latin typeface="Calibri" panose="020F0502020204030204" pitchFamily="34" charset="0"/>
                <a:cs typeface="Calibri" panose="020F0502020204030204" pitchFamily="34" charset="0"/>
              </a:rPr>
              <a:t>the</a:t>
            </a:r>
            <a:r>
              <a:rPr lang="es-CO" sz="1800" dirty="0">
                <a:latin typeface="Calibri" panose="020F0502020204030204" pitchFamily="34" charset="0"/>
                <a:cs typeface="Calibri" panose="020F0502020204030204" pitchFamily="34" charset="0"/>
              </a:rPr>
              <a:t> </a:t>
            </a:r>
            <a:r>
              <a:rPr lang="es-CO" sz="1800" dirty="0" err="1">
                <a:latin typeface="Calibri" panose="020F0502020204030204" pitchFamily="34" charset="0"/>
                <a:cs typeface="Calibri" panose="020F0502020204030204" pitchFamily="34" charset="0"/>
              </a:rPr>
              <a:t>existence</a:t>
            </a:r>
            <a:r>
              <a:rPr lang="es-CO" sz="1800" dirty="0">
                <a:latin typeface="Calibri" panose="020F0502020204030204" pitchFamily="34" charset="0"/>
                <a:cs typeface="Calibri" panose="020F0502020204030204" pitchFamily="34" charset="0"/>
              </a:rPr>
              <a:t> </a:t>
            </a:r>
            <a:r>
              <a:rPr lang="es-CO" sz="1800" dirty="0" err="1">
                <a:latin typeface="Calibri" panose="020F0502020204030204" pitchFamily="34" charset="0"/>
                <a:cs typeface="Calibri" panose="020F0502020204030204" pitchFamily="34" charset="0"/>
              </a:rPr>
              <a:t>of</a:t>
            </a:r>
            <a:r>
              <a:rPr lang="es-CO" sz="1800" dirty="0">
                <a:latin typeface="Calibri" panose="020F0502020204030204" pitchFamily="34" charset="0"/>
                <a:cs typeface="Calibri" panose="020F0502020204030204" pitchFamily="34" charset="0"/>
              </a:rPr>
              <a:t> </a:t>
            </a:r>
            <a:r>
              <a:rPr lang="es-CO" sz="1800" dirty="0" err="1">
                <a:latin typeface="Calibri" panose="020F0502020204030204" pitchFamily="34" charset="0"/>
                <a:cs typeface="Calibri" panose="020F0502020204030204" pitchFamily="34" charset="0"/>
              </a:rPr>
              <a:t>statistical</a:t>
            </a:r>
            <a:r>
              <a:rPr lang="es-CO" sz="1800" dirty="0">
                <a:latin typeface="Calibri" panose="020F0502020204030204" pitchFamily="34" charset="0"/>
                <a:cs typeface="Calibri" panose="020F0502020204030204" pitchFamily="34" charset="0"/>
              </a:rPr>
              <a:t> </a:t>
            </a:r>
            <a:r>
              <a:rPr lang="es-CO" sz="1800" dirty="0" err="1">
                <a:latin typeface="Calibri" panose="020F0502020204030204" pitchFamily="34" charset="0"/>
                <a:cs typeface="Calibri" panose="020F0502020204030204" pitchFamily="34" charset="0"/>
              </a:rPr>
              <a:t>dependencies</a:t>
            </a:r>
            <a:r>
              <a:rPr lang="es-CO" sz="1800" dirty="0">
                <a:latin typeface="Calibri" panose="020F0502020204030204" pitchFamily="34" charset="0"/>
                <a:cs typeface="Calibri" panose="020F0502020204030204" pitchFamily="34" charset="0"/>
              </a:rPr>
              <a:t> </a:t>
            </a:r>
            <a:r>
              <a:rPr lang="es-CO" sz="1800" dirty="0" err="1">
                <a:latin typeface="Calibri" panose="020F0502020204030204" pitchFamily="34" charset="0"/>
                <a:cs typeface="Calibri" panose="020F0502020204030204" pitchFamily="34" charset="0"/>
              </a:rPr>
              <a:t>between</a:t>
            </a:r>
            <a:r>
              <a:rPr lang="es-CO" sz="1800" dirty="0">
                <a:latin typeface="Calibri" panose="020F0502020204030204" pitchFamily="34" charset="0"/>
                <a:cs typeface="Calibri" panose="020F0502020204030204" pitchFamily="34" charset="0"/>
              </a:rPr>
              <a:t> </a:t>
            </a:r>
            <a:r>
              <a:rPr lang="es-CO" sz="1800" dirty="0" err="1">
                <a:latin typeface="Calibri" panose="020F0502020204030204" pitchFamily="34" charset="0"/>
                <a:cs typeface="Calibri" panose="020F0502020204030204" pitchFamily="34" charset="0"/>
              </a:rPr>
              <a:t>system</a:t>
            </a:r>
            <a:r>
              <a:rPr lang="es-CO" sz="1800" dirty="0">
                <a:latin typeface="Calibri" panose="020F0502020204030204" pitchFamily="34" charset="0"/>
                <a:cs typeface="Calibri" panose="020F0502020204030204" pitchFamily="34" charset="0"/>
              </a:rPr>
              <a:t> inputs and outputs </a:t>
            </a:r>
            <a:r>
              <a:rPr lang="es-CO" sz="1800" dirty="0" err="1">
                <a:latin typeface="Calibri" panose="020F0502020204030204" pitchFamily="34" charset="0"/>
                <a:cs typeface="Calibri" panose="020F0502020204030204" pitchFamily="34" charset="0"/>
              </a:rPr>
              <a:t>is</a:t>
            </a:r>
            <a:r>
              <a:rPr lang="es-CO" sz="1800" dirty="0">
                <a:latin typeface="Calibri" panose="020F0502020204030204" pitchFamily="34" charset="0"/>
                <a:cs typeface="Calibri" panose="020F0502020204030204" pitchFamily="34" charset="0"/>
              </a:rPr>
              <a:t> (</a:t>
            </a:r>
            <a:r>
              <a:rPr lang="es-CO" sz="1800" dirty="0" err="1">
                <a:latin typeface="Calibri" panose="020F0502020204030204" pitchFamily="34" charset="0"/>
                <a:cs typeface="Calibri" panose="020F0502020204030204" pitchFamily="34" charset="0"/>
              </a:rPr>
              <a:t>erroneously</a:t>
            </a:r>
            <a:r>
              <a:rPr lang="es-CO" sz="1800" dirty="0">
                <a:latin typeface="Calibri" panose="020F0502020204030204" pitchFamily="34" charset="0"/>
                <a:cs typeface="Calibri" panose="020F0502020204030204" pitchFamily="34" charset="0"/>
              </a:rPr>
              <a:t>) </a:t>
            </a:r>
            <a:r>
              <a:rPr lang="es-CO" sz="1800" dirty="0" err="1">
                <a:latin typeface="Calibri" panose="020F0502020204030204" pitchFamily="34" charset="0"/>
                <a:cs typeface="Calibri" panose="020F0502020204030204" pitchFamily="34" charset="0"/>
              </a:rPr>
              <a:t>used</a:t>
            </a:r>
            <a:r>
              <a:rPr lang="es-CO" sz="1800" dirty="0">
                <a:latin typeface="Calibri" panose="020F0502020204030204" pitchFamily="34" charset="0"/>
                <a:cs typeface="Calibri" panose="020F0502020204030204" pitchFamily="34" charset="0"/>
              </a:rPr>
              <a:t> </a:t>
            </a:r>
            <a:r>
              <a:rPr lang="es-CO" sz="1800" dirty="0" err="1">
                <a:latin typeface="Calibri" panose="020F0502020204030204" pitchFamily="34" charset="0"/>
                <a:cs typeface="Calibri" panose="020F0502020204030204" pitchFamily="34" charset="0"/>
              </a:rPr>
              <a:t>to</a:t>
            </a:r>
            <a:r>
              <a:rPr lang="es-CO" sz="1800" dirty="0">
                <a:latin typeface="Calibri" panose="020F0502020204030204" pitchFamily="34" charset="0"/>
                <a:cs typeface="Calibri" panose="020F0502020204030204" pitchFamily="34" charset="0"/>
              </a:rPr>
              <a:t> </a:t>
            </a:r>
            <a:r>
              <a:rPr lang="es-CO" sz="1800" dirty="0" err="1">
                <a:latin typeface="Calibri" panose="020F0502020204030204" pitchFamily="34" charset="0"/>
                <a:cs typeface="Calibri" panose="020F0502020204030204" pitchFamily="34" charset="0"/>
              </a:rPr>
              <a:t>demonstrate</a:t>
            </a:r>
            <a:r>
              <a:rPr lang="es-CO" sz="1800" dirty="0">
                <a:latin typeface="Calibri" panose="020F0502020204030204" pitchFamily="34" charset="0"/>
                <a:cs typeface="Calibri" panose="020F0502020204030204" pitchFamily="34" charset="0"/>
              </a:rPr>
              <a:t> cause-and-</a:t>
            </a:r>
            <a:r>
              <a:rPr lang="es-CO" sz="1800" dirty="0" err="1">
                <a:latin typeface="Calibri" panose="020F0502020204030204" pitchFamily="34" charset="0"/>
                <a:cs typeface="Calibri" panose="020F0502020204030204" pitchFamily="34" charset="0"/>
              </a:rPr>
              <a:t>effect</a:t>
            </a:r>
            <a:r>
              <a:rPr lang="es-CO" sz="1800" dirty="0">
                <a:latin typeface="Calibri" panose="020F0502020204030204" pitchFamily="34" charset="0"/>
                <a:cs typeface="Calibri" panose="020F0502020204030204" pitchFamily="34" charset="0"/>
              </a:rPr>
              <a:t> </a:t>
            </a:r>
            <a:r>
              <a:rPr lang="es-CO" sz="1800" dirty="0" err="1">
                <a:latin typeface="Calibri" panose="020F0502020204030204" pitchFamily="34" charset="0"/>
                <a:cs typeface="Calibri" panose="020F0502020204030204" pitchFamily="34" charset="0"/>
              </a:rPr>
              <a:t>relationship</a:t>
            </a:r>
            <a:r>
              <a:rPr lang="es-CO" sz="1800" dirty="0">
                <a:latin typeface="Calibri" panose="020F0502020204030204" pitchFamily="34" charset="0"/>
                <a:cs typeface="Calibri" panose="020F0502020204030204" pitchFamily="34" charset="0"/>
              </a:rPr>
              <a:t> </a:t>
            </a:r>
            <a:r>
              <a:rPr lang="es-CO" sz="1800" dirty="0" err="1">
                <a:latin typeface="Calibri" panose="020F0502020204030204" pitchFamily="34" charset="0"/>
                <a:cs typeface="Calibri" panose="020F0502020204030204" pitchFamily="34" charset="0"/>
              </a:rPr>
              <a:t>between</a:t>
            </a:r>
            <a:r>
              <a:rPr lang="es-CO" sz="1800" dirty="0">
                <a:latin typeface="Calibri" panose="020F0502020204030204" pitchFamily="34" charset="0"/>
                <a:cs typeface="Calibri" panose="020F0502020204030204" pitchFamily="34" charset="0"/>
              </a:rPr>
              <a:t> variables </a:t>
            </a:r>
            <a:r>
              <a:rPr lang="es-CO" sz="1800" dirty="0" err="1">
                <a:latin typeface="Calibri" panose="020F0502020204030204" pitchFamily="34" charset="0"/>
                <a:cs typeface="Calibri" panose="020F0502020204030204" pitchFamily="34" charset="0"/>
              </a:rPr>
              <a:t>of</a:t>
            </a:r>
            <a:r>
              <a:rPr lang="es-CO" sz="1800" dirty="0">
                <a:latin typeface="Calibri" panose="020F0502020204030204" pitchFamily="34" charset="0"/>
                <a:cs typeface="Calibri" panose="020F0502020204030204" pitchFamily="34" charset="0"/>
              </a:rPr>
              <a:t> </a:t>
            </a:r>
            <a:r>
              <a:rPr lang="es-CO" sz="1800" dirty="0" err="1">
                <a:latin typeface="Calibri" panose="020F0502020204030204" pitchFamily="34" charset="0"/>
                <a:cs typeface="Calibri" panose="020F0502020204030204" pitchFamily="34" charset="0"/>
              </a:rPr>
              <a:t>interest</a:t>
            </a:r>
            <a:r>
              <a:rPr lang="es-CO" sz="1800" dirty="0">
                <a:latin typeface="Calibri" panose="020F0502020204030204" pitchFamily="34" charset="0"/>
                <a:cs typeface="Calibri" panose="020F0502020204030204" pitchFamily="34" charset="0"/>
              </a:rPr>
              <a:t>. </a:t>
            </a:r>
          </a:p>
          <a:p>
            <a:pPr marL="285750" indent="-285750" algn="just">
              <a:buFont typeface="Wingdings" panose="05000000000000000000" pitchFamily="2" charset="2"/>
              <a:buChar char="q"/>
            </a:pPr>
            <a:endParaRPr lang="es-CO" sz="1800" dirty="0">
              <a:latin typeface="Calibri" panose="020F0502020204030204" pitchFamily="34" charset="0"/>
              <a:cs typeface="Calibri" panose="020F0502020204030204" pitchFamily="34" charset="0"/>
            </a:endParaRPr>
          </a:p>
          <a:p>
            <a:pPr marL="285750" indent="-285750" algn="just">
              <a:buFont typeface="Wingdings" panose="05000000000000000000" pitchFamily="2" charset="2"/>
              <a:buChar char="q"/>
            </a:pPr>
            <a:r>
              <a:rPr lang="es-CO" sz="1800" dirty="0" err="1">
                <a:latin typeface="Calibri" panose="020F0502020204030204" pitchFamily="34" charset="0"/>
                <a:cs typeface="Calibri" panose="020F0502020204030204" pitchFamily="34" charset="0"/>
              </a:rPr>
              <a:t>Causality</a:t>
            </a:r>
            <a:r>
              <a:rPr lang="es-CO" sz="1800" dirty="0">
                <a:latin typeface="Calibri" panose="020F0502020204030204" pitchFamily="34" charset="0"/>
                <a:cs typeface="Calibri" panose="020F0502020204030204" pitchFamily="34" charset="0"/>
              </a:rPr>
              <a:t> </a:t>
            </a:r>
            <a:r>
              <a:rPr lang="es-CO" sz="1800" dirty="0" err="1">
                <a:latin typeface="Calibri" panose="020F0502020204030204" pitchFamily="34" charset="0"/>
                <a:cs typeface="Calibri" panose="020F0502020204030204" pitchFamily="34" charset="0"/>
              </a:rPr>
              <a:t>cannot</a:t>
            </a:r>
            <a:r>
              <a:rPr lang="es-CO" sz="1800" dirty="0">
                <a:latin typeface="Calibri" panose="020F0502020204030204" pitchFamily="34" charset="0"/>
                <a:cs typeface="Calibri" panose="020F0502020204030204" pitchFamily="34" charset="0"/>
              </a:rPr>
              <a:t> be </a:t>
            </a:r>
            <a:r>
              <a:rPr lang="es-CO" sz="1800" dirty="0" err="1">
                <a:latin typeface="Calibri" panose="020F0502020204030204" pitchFamily="34" charset="0"/>
                <a:cs typeface="Calibri" panose="020F0502020204030204" pitchFamily="34" charset="0"/>
              </a:rPr>
              <a:t>inferred</a:t>
            </a:r>
            <a:r>
              <a:rPr lang="es-CO" sz="1800" dirty="0">
                <a:latin typeface="Calibri" panose="020F0502020204030204" pitchFamily="34" charset="0"/>
                <a:cs typeface="Calibri" panose="020F0502020204030204" pitchFamily="34" charset="0"/>
              </a:rPr>
              <a:t> </a:t>
            </a:r>
            <a:r>
              <a:rPr lang="es-CO" sz="1800" dirty="0" err="1">
                <a:latin typeface="Calibri" panose="020F0502020204030204" pitchFamily="34" charset="0"/>
                <a:cs typeface="Calibri" panose="020F0502020204030204" pitchFamily="34" charset="0"/>
              </a:rPr>
              <a:t>from</a:t>
            </a:r>
            <a:r>
              <a:rPr lang="es-CO" sz="1800" dirty="0">
                <a:latin typeface="Calibri" panose="020F0502020204030204" pitchFamily="34" charset="0"/>
                <a:cs typeface="Calibri" panose="020F0502020204030204" pitchFamily="34" charset="0"/>
              </a:rPr>
              <a:t> data </a:t>
            </a:r>
            <a:r>
              <a:rPr lang="es-CO" sz="1800" dirty="0" err="1">
                <a:latin typeface="Calibri" panose="020F0502020204030204" pitchFamily="34" charset="0"/>
                <a:cs typeface="Calibri" panose="020F0502020204030204" pitchFamily="34" charset="0"/>
              </a:rPr>
              <a:t>analysis</a:t>
            </a:r>
            <a:r>
              <a:rPr lang="es-CO" sz="1800" dirty="0">
                <a:latin typeface="Calibri" panose="020F0502020204030204" pitchFamily="34" charset="0"/>
                <a:cs typeface="Calibri" panose="020F0502020204030204" pitchFamily="34" charset="0"/>
              </a:rPr>
              <a:t> </a:t>
            </a:r>
            <a:r>
              <a:rPr lang="es-CO" sz="1800" dirty="0" err="1">
                <a:latin typeface="Calibri" panose="020F0502020204030204" pitchFamily="34" charset="0"/>
                <a:cs typeface="Calibri" panose="020F0502020204030204" pitchFamily="34" charset="0"/>
              </a:rPr>
              <a:t>alone</a:t>
            </a:r>
            <a:r>
              <a:rPr lang="es-CO" sz="1800" dirty="0">
                <a:latin typeface="Calibri" panose="020F0502020204030204" pitchFamily="34" charset="0"/>
                <a:cs typeface="Calibri" panose="020F0502020204030204" pitchFamily="34" charset="0"/>
              </a:rPr>
              <a:t>; </a:t>
            </a:r>
            <a:r>
              <a:rPr lang="es-CO" sz="1800" dirty="0" err="1">
                <a:latin typeface="Calibri" panose="020F0502020204030204" pitchFamily="34" charset="0"/>
                <a:cs typeface="Calibri" panose="020F0502020204030204" pitchFamily="34" charset="0"/>
              </a:rPr>
              <a:t>instead</a:t>
            </a:r>
            <a:r>
              <a:rPr lang="es-CO" sz="1800" dirty="0">
                <a:latin typeface="Calibri" panose="020F0502020204030204" pitchFamily="34" charset="0"/>
                <a:cs typeface="Calibri" panose="020F0502020204030204" pitchFamily="34" charset="0"/>
              </a:rPr>
              <a:t>, </a:t>
            </a:r>
            <a:r>
              <a:rPr lang="es-CO" sz="1800" b="1" dirty="0" err="1">
                <a:latin typeface="Calibri" panose="020F0502020204030204" pitchFamily="34" charset="0"/>
                <a:cs typeface="Calibri" panose="020F0502020204030204" pitchFamily="34" charset="0"/>
              </a:rPr>
              <a:t>it</a:t>
            </a:r>
            <a:r>
              <a:rPr lang="es-CO" sz="1800" b="1" dirty="0">
                <a:latin typeface="Calibri" panose="020F0502020204030204" pitchFamily="34" charset="0"/>
                <a:cs typeface="Calibri" panose="020F0502020204030204" pitchFamily="34" charset="0"/>
              </a:rPr>
              <a:t> </a:t>
            </a:r>
            <a:r>
              <a:rPr lang="es-CO" sz="1800" b="1" dirty="0" err="1">
                <a:latin typeface="Calibri" panose="020F0502020204030204" pitchFamily="34" charset="0"/>
                <a:cs typeface="Calibri" panose="020F0502020204030204" pitchFamily="34" charset="0"/>
              </a:rPr>
              <a:t>must</a:t>
            </a:r>
            <a:r>
              <a:rPr lang="es-CO" sz="1800" b="1" dirty="0">
                <a:latin typeface="Calibri" panose="020F0502020204030204" pitchFamily="34" charset="0"/>
                <a:cs typeface="Calibri" panose="020F0502020204030204" pitchFamily="34" charset="0"/>
              </a:rPr>
              <a:t> be </a:t>
            </a:r>
            <a:r>
              <a:rPr lang="es-CO" sz="1800" b="1" dirty="0" err="1">
                <a:latin typeface="Calibri" panose="020F0502020204030204" pitchFamily="34" charset="0"/>
                <a:cs typeface="Calibri" panose="020F0502020204030204" pitchFamily="34" charset="0"/>
              </a:rPr>
              <a:t>assumed</a:t>
            </a:r>
            <a:r>
              <a:rPr lang="es-CO" sz="1800" b="1" dirty="0">
                <a:latin typeface="Calibri" panose="020F0502020204030204" pitchFamily="34" charset="0"/>
                <a:cs typeface="Calibri" panose="020F0502020204030204" pitchFamily="34" charset="0"/>
              </a:rPr>
              <a:t> </a:t>
            </a:r>
            <a:r>
              <a:rPr lang="es-CO" sz="1800" b="1" dirty="0" err="1">
                <a:latin typeface="Calibri" panose="020F0502020204030204" pitchFamily="34" charset="0"/>
                <a:cs typeface="Calibri" panose="020F0502020204030204" pitchFamily="34" charset="0"/>
              </a:rPr>
              <a:t>or</a:t>
            </a:r>
            <a:r>
              <a:rPr lang="es-CO" sz="1800" b="1" dirty="0">
                <a:latin typeface="Calibri" panose="020F0502020204030204" pitchFamily="34" charset="0"/>
                <a:cs typeface="Calibri" panose="020F0502020204030204" pitchFamily="34" charset="0"/>
              </a:rPr>
              <a:t> </a:t>
            </a:r>
            <a:r>
              <a:rPr lang="es-CO" sz="1800" b="1" dirty="0" err="1">
                <a:latin typeface="Calibri" panose="020F0502020204030204" pitchFamily="34" charset="0"/>
                <a:cs typeface="Calibri" panose="020F0502020204030204" pitchFamily="34" charset="0"/>
              </a:rPr>
              <a:t>demonstrated</a:t>
            </a:r>
            <a:r>
              <a:rPr lang="es-CO" sz="1800" b="1" dirty="0">
                <a:latin typeface="Calibri" panose="020F0502020204030204" pitchFamily="34" charset="0"/>
                <a:cs typeface="Calibri" panose="020F0502020204030204" pitchFamily="34" charset="0"/>
              </a:rPr>
              <a:t> </a:t>
            </a:r>
            <a:r>
              <a:rPr lang="es-CO" sz="1800" b="1" dirty="0" err="1">
                <a:latin typeface="Calibri" panose="020F0502020204030204" pitchFamily="34" charset="0"/>
                <a:cs typeface="Calibri" panose="020F0502020204030204" pitchFamily="34" charset="0"/>
              </a:rPr>
              <a:t>by</a:t>
            </a:r>
            <a:r>
              <a:rPr lang="es-CO" sz="1800" b="1" dirty="0">
                <a:latin typeface="Calibri" panose="020F0502020204030204" pitchFamily="34" charset="0"/>
                <a:cs typeface="Calibri" panose="020F0502020204030204" pitchFamily="34" charset="0"/>
              </a:rPr>
              <a:t> </a:t>
            </a:r>
            <a:r>
              <a:rPr lang="es-CO" sz="1800" b="1" dirty="0" err="1">
                <a:latin typeface="Calibri" panose="020F0502020204030204" pitchFamily="34" charset="0"/>
                <a:cs typeface="Calibri" panose="020F0502020204030204" pitchFamily="34" charset="0"/>
              </a:rPr>
              <a:t>an</a:t>
            </a:r>
            <a:r>
              <a:rPr lang="es-CO" sz="1800" b="1" dirty="0">
                <a:latin typeface="Calibri" panose="020F0502020204030204" pitchFamily="34" charset="0"/>
                <a:cs typeface="Calibri" panose="020F0502020204030204" pitchFamily="34" charset="0"/>
              </a:rPr>
              <a:t> </a:t>
            </a:r>
            <a:r>
              <a:rPr lang="es-CO" sz="1800" b="1" dirty="0" err="1">
                <a:latin typeface="Calibri" panose="020F0502020204030204" pitchFamily="34" charset="0"/>
                <a:cs typeface="Calibri" panose="020F0502020204030204" pitchFamily="34" charset="0"/>
              </a:rPr>
              <a:t>argument</a:t>
            </a:r>
            <a:r>
              <a:rPr lang="es-CO" sz="1800" b="1" dirty="0">
                <a:latin typeface="Calibri" panose="020F0502020204030204" pitchFamily="34" charset="0"/>
                <a:cs typeface="Calibri" panose="020F0502020204030204" pitchFamily="34" charset="0"/>
              </a:rPr>
              <a:t> </a:t>
            </a:r>
            <a:r>
              <a:rPr lang="es-CO" sz="1800" b="1" dirty="0" err="1">
                <a:latin typeface="Calibri" panose="020F0502020204030204" pitchFamily="34" charset="0"/>
                <a:cs typeface="Calibri" panose="020F0502020204030204" pitchFamily="34" charset="0"/>
              </a:rPr>
              <a:t>outside</a:t>
            </a:r>
            <a:r>
              <a:rPr lang="es-CO" sz="1800" b="1" dirty="0">
                <a:latin typeface="Calibri" panose="020F0502020204030204" pitchFamily="34" charset="0"/>
                <a:cs typeface="Calibri" panose="020F0502020204030204" pitchFamily="34" charset="0"/>
              </a:rPr>
              <a:t> </a:t>
            </a:r>
            <a:r>
              <a:rPr lang="es-CO" sz="1800" b="1" dirty="0" err="1">
                <a:latin typeface="Calibri" panose="020F0502020204030204" pitchFamily="34" charset="0"/>
                <a:cs typeface="Calibri" panose="020F0502020204030204" pitchFamily="34" charset="0"/>
              </a:rPr>
              <a:t>the</a:t>
            </a:r>
            <a:r>
              <a:rPr lang="es-CO" sz="1800" b="1" dirty="0">
                <a:latin typeface="Calibri" panose="020F0502020204030204" pitchFamily="34" charset="0"/>
                <a:cs typeface="Calibri" panose="020F0502020204030204" pitchFamily="34" charset="0"/>
              </a:rPr>
              <a:t> </a:t>
            </a:r>
            <a:r>
              <a:rPr lang="es-CO" sz="1800" b="1" dirty="0" err="1">
                <a:latin typeface="Calibri" panose="020F0502020204030204" pitchFamily="34" charset="0"/>
                <a:cs typeface="Calibri" panose="020F0502020204030204" pitchFamily="34" charset="0"/>
              </a:rPr>
              <a:t>statistical</a:t>
            </a:r>
            <a:r>
              <a:rPr lang="es-CO" sz="1800" b="1" dirty="0">
                <a:latin typeface="Calibri" panose="020F0502020204030204" pitchFamily="34" charset="0"/>
                <a:cs typeface="Calibri" panose="020F0502020204030204" pitchFamily="34" charset="0"/>
              </a:rPr>
              <a:t> </a:t>
            </a:r>
            <a:r>
              <a:rPr lang="es-CO" sz="1800" b="1" dirty="0" err="1">
                <a:latin typeface="Calibri" panose="020F0502020204030204" pitchFamily="34" charset="0"/>
                <a:cs typeface="Calibri" panose="020F0502020204030204" pitchFamily="34" charset="0"/>
              </a:rPr>
              <a:t>analysis</a:t>
            </a:r>
            <a:r>
              <a:rPr lang="es-CO" sz="1800" dirty="0">
                <a:latin typeface="Calibri" panose="020F0502020204030204" pitchFamily="34" charset="0"/>
                <a:cs typeface="Calibri" panose="020F0502020204030204" pitchFamily="34" charset="0"/>
              </a:rPr>
              <a:t>. </a:t>
            </a:r>
          </a:p>
          <a:p>
            <a:pPr marL="285750" indent="-285750" algn="just">
              <a:buFont typeface="Wingdings" panose="05000000000000000000" pitchFamily="2" charset="2"/>
              <a:buChar char="q"/>
            </a:pPr>
            <a:endParaRPr lang="es-CO" sz="1800" dirty="0">
              <a:latin typeface="Calibri" panose="020F0502020204030204" pitchFamily="34" charset="0"/>
              <a:cs typeface="Calibri" panose="020F0502020204030204" pitchFamily="34" charset="0"/>
            </a:endParaRPr>
          </a:p>
        </p:txBody>
      </p:sp>
      <p:sp>
        <p:nvSpPr>
          <p:cNvPr id="5" name="Rectangle 4">
            <a:extLst>
              <a:ext uri="{FF2B5EF4-FFF2-40B4-BE49-F238E27FC236}">
                <a16:creationId xmlns:a16="http://schemas.microsoft.com/office/drawing/2014/main" id="{48817F18-4222-4603-96CE-E1AB68BB0DA9}"/>
              </a:ext>
            </a:extLst>
          </p:cNvPr>
          <p:cNvSpPr/>
          <p:nvPr/>
        </p:nvSpPr>
        <p:spPr>
          <a:xfrm>
            <a:off x="398180" y="4908571"/>
            <a:ext cx="8142846" cy="830997"/>
          </a:xfrm>
          <a:prstGeom prst="rect">
            <a:avLst/>
          </a:prstGeom>
        </p:spPr>
        <p:txBody>
          <a:bodyPr wrap="square">
            <a:spAutoFit/>
          </a:bodyPr>
          <a:lstStyle/>
          <a:p>
            <a:pPr algn="ctr"/>
            <a:r>
              <a:rPr lang="en-US" sz="1600" i="1" dirty="0"/>
              <a:t>It does not make sense to claim causal relationship between person’s height and weight, even though statistical dependency (correlation) between height and weight can be easily demonstrated from data</a:t>
            </a:r>
          </a:p>
        </p:txBody>
      </p:sp>
      <p:sp>
        <p:nvSpPr>
          <p:cNvPr id="6" name="Shape 100">
            <a:extLst>
              <a:ext uri="{FF2B5EF4-FFF2-40B4-BE49-F238E27FC236}">
                <a16:creationId xmlns:a16="http://schemas.microsoft.com/office/drawing/2014/main" id="{21794881-CF17-42DC-9C17-6F7F6CB7C9EE}"/>
              </a:ext>
            </a:extLst>
          </p:cNvPr>
          <p:cNvSpPr txBox="1"/>
          <p:nvPr/>
        </p:nvSpPr>
        <p:spPr>
          <a:xfrm>
            <a:off x="60699" y="-18712"/>
            <a:ext cx="7320761" cy="523220"/>
          </a:xfrm>
          <a:prstGeom prst="rect">
            <a:avLst/>
          </a:prstGeom>
          <a:noFill/>
          <a:ln>
            <a:noFill/>
          </a:ln>
        </p:spPr>
        <p:txBody>
          <a:bodyPr spcFirstLastPara="1" wrap="square" lIns="91425" tIns="45700" rIns="91425" bIns="45700" anchor="t" anchorCtr="0">
            <a:noAutofit/>
          </a:bodyPr>
          <a:lstStyle/>
          <a:p>
            <a:pPr lvl="0"/>
            <a:r>
              <a:rPr lang="es-CO" sz="2800" b="1" dirty="0" err="1">
                <a:solidFill>
                  <a:schemeClr val="dk1"/>
                </a:solidFill>
                <a:latin typeface="Calibri"/>
                <a:ea typeface="Calibri"/>
                <a:cs typeface="Calibri"/>
                <a:sym typeface="Calibri"/>
              </a:rPr>
              <a:t>DEPENDENCY</a:t>
            </a:r>
            <a:r>
              <a:rPr lang="es-CO" sz="2800" b="1" dirty="0">
                <a:solidFill>
                  <a:schemeClr val="dk1"/>
                </a:solidFill>
                <a:latin typeface="Calibri"/>
                <a:ea typeface="Calibri"/>
                <a:cs typeface="Calibri"/>
                <a:sym typeface="Calibri"/>
              </a:rPr>
              <a:t> (</a:t>
            </a:r>
            <a:r>
              <a:rPr lang="es-CO" sz="2800" b="1" dirty="0" err="1">
                <a:solidFill>
                  <a:schemeClr val="dk1"/>
                </a:solidFill>
                <a:latin typeface="Calibri"/>
                <a:ea typeface="Calibri"/>
                <a:cs typeface="Calibri"/>
                <a:sym typeface="Calibri"/>
              </a:rPr>
              <a:t>ASSOCIATION</a:t>
            </a:r>
            <a:r>
              <a:rPr lang="es-CO" sz="2800" b="1" dirty="0">
                <a:solidFill>
                  <a:schemeClr val="dk1"/>
                </a:solidFill>
                <a:latin typeface="Calibri"/>
                <a:ea typeface="Calibri"/>
                <a:cs typeface="Calibri"/>
                <a:sym typeface="Calibri"/>
              </a:rPr>
              <a:t>) vs </a:t>
            </a:r>
            <a:r>
              <a:rPr lang="es-CO" sz="2800" b="1" dirty="0" err="1">
                <a:solidFill>
                  <a:schemeClr val="dk1"/>
                </a:solidFill>
                <a:latin typeface="Calibri"/>
                <a:ea typeface="Calibri"/>
                <a:cs typeface="Calibri"/>
                <a:sym typeface="Calibri"/>
              </a:rPr>
              <a:t>CAUSALITY</a:t>
            </a:r>
            <a:endParaRPr lang="es-CO" sz="2800" b="1" dirty="0">
              <a:solidFill>
                <a:schemeClr val="dk1"/>
              </a:solidFill>
              <a:latin typeface="Calibri"/>
              <a:ea typeface="Calibri"/>
              <a:cs typeface="Calibri"/>
              <a:sym typeface="Calibri"/>
            </a:endParaRPr>
          </a:p>
        </p:txBody>
      </p:sp>
      <p:cxnSp>
        <p:nvCxnSpPr>
          <p:cNvPr id="7" name="Shape 101">
            <a:extLst>
              <a:ext uri="{FF2B5EF4-FFF2-40B4-BE49-F238E27FC236}">
                <a16:creationId xmlns:a16="http://schemas.microsoft.com/office/drawing/2014/main" id="{2A6D5C25-A5B1-41CF-B571-28C5C90E0B31}"/>
              </a:ext>
            </a:extLst>
          </p:cNvPr>
          <p:cNvCxnSpPr/>
          <p:nvPr/>
        </p:nvCxnSpPr>
        <p:spPr>
          <a:xfrm>
            <a:off x="0" y="523220"/>
            <a:ext cx="2686903" cy="0"/>
          </a:xfrm>
          <a:prstGeom prst="straightConnector1">
            <a:avLst/>
          </a:prstGeom>
          <a:noFill/>
          <a:ln w="28575" cap="flat" cmpd="sng">
            <a:solidFill>
              <a:schemeClr val="dk1"/>
            </a:solidFill>
            <a:prstDash val="solid"/>
            <a:miter lim="800000"/>
            <a:headEnd type="none" w="sm" len="sm"/>
            <a:tailEnd type="none" w="sm" len="sm"/>
          </a:ln>
        </p:spPr>
      </p:cxnSp>
      <p:pic>
        <p:nvPicPr>
          <p:cNvPr id="8" name="Shape 102">
            <a:extLst>
              <a:ext uri="{FF2B5EF4-FFF2-40B4-BE49-F238E27FC236}">
                <a16:creationId xmlns:a16="http://schemas.microsoft.com/office/drawing/2014/main" id="{36AA8BBA-C7A5-4F57-A12A-194E2903827C}"/>
              </a:ext>
            </a:extLst>
          </p:cNvPr>
          <p:cNvPicPr preferRelativeResize="0"/>
          <p:nvPr/>
        </p:nvPicPr>
        <p:blipFill rotWithShape="1">
          <a:blip r:embed="rId2">
            <a:alphaModFix/>
          </a:blip>
          <a:srcRect b="17939"/>
          <a:stretch/>
        </p:blipFill>
        <p:spPr>
          <a:xfrm>
            <a:off x="7655847" y="90616"/>
            <a:ext cx="1488153" cy="593124"/>
          </a:xfrm>
          <a:prstGeom prst="rect">
            <a:avLst/>
          </a:prstGeom>
          <a:noFill/>
          <a:ln>
            <a:noFill/>
          </a:ln>
        </p:spPr>
      </p:pic>
    </p:spTree>
    <p:extLst>
      <p:ext uri="{BB962C8B-B14F-4D97-AF65-F5344CB8AC3E}">
        <p14:creationId xmlns:p14="http://schemas.microsoft.com/office/powerpoint/2010/main" val="160922604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2A5ABF8-258B-46B2-A05C-5E6BEED2EF82}"/>
              </a:ext>
            </a:extLst>
          </p:cNvPr>
          <p:cNvSpPr/>
          <p:nvPr/>
        </p:nvSpPr>
        <p:spPr>
          <a:xfrm>
            <a:off x="245165" y="1058398"/>
            <a:ext cx="8415131" cy="1200329"/>
          </a:xfrm>
          <a:prstGeom prst="rect">
            <a:avLst/>
          </a:prstGeom>
        </p:spPr>
        <p:txBody>
          <a:bodyPr wrap="square">
            <a:spAutoFit/>
          </a:bodyPr>
          <a:lstStyle/>
          <a:p>
            <a:pPr marL="285750" indent="-285750" algn="just">
              <a:buFont typeface="Wingdings" panose="05000000000000000000" pitchFamily="2" charset="2"/>
              <a:buChar char="q"/>
            </a:pPr>
            <a:r>
              <a:rPr lang="es-CO" sz="1800" dirty="0">
                <a:latin typeface="Calibri" panose="020F0502020204030204" pitchFamily="34" charset="0"/>
                <a:cs typeface="Calibri" panose="020F0502020204030204" pitchFamily="34" charset="0"/>
              </a:rPr>
              <a:t>En los modelos explicativos f representa una función causal que subyace y se asume que X causa Y.</a:t>
            </a:r>
          </a:p>
          <a:p>
            <a:pPr marL="285750" indent="-285750" algn="just">
              <a:buFont typeface="Wingdings" panose="05000000000000000000" pitchFamily="2" charset="2"/>
              <a:buChar char="q"/>
            </a:pPr>
            <a:endParaRPr lang="es-CO" sz="1800" dirty="0">
              <a:latin typeface="Calibri" panose="020F0502020204030204" pitchFamily="34" charset="0"/>
              <a:cs typeface="Calibri" panose="020F0502020204030204" pitchFamily="34" charset="0"/>
            </a:endParaRPr>
          </a:p>
          <a:p>
            <a:pPr marL="285750" indent="-285750" algn="just">
              <a:buFont typeface="Wingdings" panose="05000000000000000000" pitchFamily="2" charset="2"/>
              <a:buChar char="q"/>
            </a:pPr>
            <a:r>
              <a:rPr lang="es-CO" sz="1800" dirty="0">
                <a:latin typeface="Calibri" panose="020F0502020204030204" pitchFamily="34" charset="0"/>
                <a:cs typeface="Calibri" panose="020F0502020204030204" pitchFamily="34" charset="0"/>
              </a:rPr>
              <a:t>En modelos predictivos la función f captura la asociación entre X y </a:t>
            </a:r>
            <a:r>
              <a:rPr lang="es-CO" sz="1800" dirty="0" err="1">
                <a:latin typeface="Calibri" panose="020F0502020204030204" pitchFamily="34" charset="0"/>
                <a:cs typeface="Calibri" panose="020F0502020204030204" pitchFamily="34" charset="0"/>
              </a:rPr>
              <a:t>Y</a:t>
            </a:r>
            <a:r>
              <a:rPr lang="es-CO" sz="1800" dirty="0">
                <a:latin typeface="Calibri" panose="020F0502020204030204" pitchFamily="34" charset="0"/>
                <a:cs typeface="Calibri" panose="020F0502020204030204" pitchFamily="34" charset="0"/>
              </a:rPr>
              <a:t>.</a:t>
            </a:r>
          </a:p>
        </p:txBody>
      </p:sp>
      <p:sp>
        <p:nvSpPr>
          <p:cNvPr id="5" name="Shape 100">
            <a:extLst>
              <a:ext uri="{FF2B5EF4-FFF2-40B4-BE49-F238E27FC236}">
                <a16:creationId xmlns:a16="http://schemas.microsoft.com/office/drawing/2014/main" id="{0575890A-CDA2-4010-817E-99B2DA458D33}"/>
              </a:ext>
            </a:extLst>
          </p:cNvPr>
          <p:cNvSpPr txBox="1"/>
          <p:nvPr/>
        </p:nvSpPr>
        <p:spPr>
          <a:xfrm>
            <a:off x="60699" y="-18712"/>
            <a:ext cx="7320761" cy="523220"/>
          </a:xfrm>
          <a:prstGeom prst="rect">
            <a:avLst/>
          </a:prstGeom>
          <a:noFill/>
          <a:ln>
            <a:noFill/>
          </a:ln>
        </p:spPr>
        <p:txBody>
          <a:bodyPr spcFirstLastPara="1" wrap="square" lIns="91425" tIns="45700" rIns="91425" bIns="45700" anchor="t" anchorCtr="0">
            <a:noAutofit/>
          </a:bodyPr>
          <a:lstStyle/>
          <a:p>
            <a:pPr lvl="0"/>
            <a:r>
              <a:rPr lang="es-CO" sz="2800" b="1" dirty="0">
                <a:solidFill>
                  <a:schemeClr val="dk1"/>
                </a:solidFill>
                <a:latin typeface="Calibri"/>
                <a:ea typeface="Calibri"/>
                <a:cs typeface="Calibri"/>
                <a:sym typeface="Calibri"/>
              </a:rPr>
              <a:t>CAUSALIDAD vs ASOCIACIÓN</a:t>
            </a:r>
          </a:p>
        </p:txBody>
      </p:sp>
      <p:cxnSp>
        <p:nvCxnSpPr>
          <p:cNvPr id="6" name="Shape 101">
            <a:extLst>
              <a:ext uri="{FF2B5EF4-FFF2-40B4-BE49-F238E27FC236}">
                <a16:creationId xmlns:a16="http://schemas.microsoft.com/office/drawing/2014/main" id="{0E8F91E9-D1F2-422D-AA28-6D0C7C34E930}"/>
              </a:ext>
            </a:extLst>
          </p:cNvPr>
          <p:cNvCxnSpPr/>
          <p:nvPr/>
        </p:nvCxnSpPr>
        <p:spPr>
          <a:xfrm>
            <a:off x="0" y="523220"/>
            <a:ext cx="2686903" cy="0"/>
          </a:xfrm>
          <a:prstGeom prst="straightConnector1">
            <a:avLst/>
          </a:prstGeom>
          <a:noFill/>
          <a:ln w="28575" cap="flat" cmpd="sng">
            <a:solidFill>
              <a:schemeClr val="dk1"/>
            </a:solidFill>
            <a:prstDash val="solid"/>
            <a:miter lim="800000"/>
            <a:headEnd type="none" w="sm" len="sm"/>
            <a:tailEnd type="none" w="sm" len="sm"/>
          </a:ln>
        </p:spPr>
      </p:cxnSp>
      <p:pic>
        <p:nvPicPr>
          <p:cNvPr id="7" name="Shape 102">
            <a:extLst>
              <a:ext uri="{FF2B5EF4-FFF2-40B4-BE49-F238E27FC236}">
                <a16:creationId xmlns:a16="http://schemas.microsoft.com/office/drawing/2014/main" id="{AD26F5DA-9FAE-44C6-A777-87C3822FB463}"/>
              </a:ext>
            </a:extLst>
          </p:cNvPr>
          <p:cNvPicPr preferRelativeResize="0"/>
          <p:nvPr/>
        </p:nvPicPr>
        <p:blipFill rotWithShape="1">
          <a:blip r:embed="rId2">
            <a:alphaModFix/>
          </a:blip>
          <a:srcRect b="17939"/>
          <a:stretch/>
        </p:blipFill>
        <p:spPr>
          <a:xfrm>
            <a:off x="7655847" y="90616"/>
            <a:ext cx="1488153" cy="593124"/>
          </a:xfrm>
          <a:prstGeom prst="rect">
            <a:avLst/>
          </a:prstGeom>
          <a:noFill/>
          <a:ln>
            <a:noFill/>
          </a:ln>
        </p:spPr>
      </p:pic>
    </p:spTree>
    <p:extLst>
      <p:ext uri="{BB962C8B-B14F-4D97-AF65-F5344CB8AC3E}">
        <p14:creationId xmlns:p14="http://schemas.microsoft.com/office/powerpoint/2010/main" val="427868899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6 Imagen">
            <a:extLst>
              <a:ext uri="{FF2B5EF4-FFF2-40B4-BE49-F238E27FC236}">
                <a16:creationId xmlns:a16="http://schemas.microsoft.com/office/drawing/2014/main" id="{8B2FDF10-D2E1-4017-AA05-917F90332A8D}"/>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17939"/>
          <a:stretch/>
        </p:blipFill>
        <p:spPr>
          <a:xfrm>
            <a:off x="7998743" y="59281"/>
            <a:ext cx="1097207" cy="437307"/>
          </a:xfrm>
          <a:prstGeom prst="rect">
            <a:avLst/>
          </a:prstGeom>
        </p:spPr>
      </p:pic>
      <p:cxnSp>
        <p:nvCxnSpPr>
          <p:cNvPr id="4" name="Conector recto 2">
            <a:extLst>
              <a:ext uri="{FF2B5EF4-FFF2-40B4-BE49-F238E27FC236}">
                <a16:creationId xmlns:a16="http://schemas.microsoft.com/office/drawing/2014/main" id="{EE83510A-3104-484A-9941-A9AD6DDE19BD}"/>
              </a:ext>
            </a:extLst>
          </p:cNvPr>
          <p:cNvCxnSpPr/>
          <p:nvPr/>
        </p:nvCxnSpPr>
        <p:spPr>
          <a:xfrm>
            <a:off x="21820" y="481325"/>
            <a:ext cx="2686903" cy="0"/>
          </a:xfrm>
          <a:prstGeom prst="line">
            <a:avLst/>
          </a:prstGeom>
          <a:ln w="28575"/>
        </p:spPr>
        <p:style>
          <a:lnRef idx="3">
            <a:schemeClr val="dk1"/>
          </a:lnRef>
          <a:fillRef idx="0">
            <a:schemeClr val="dk1"/>
          </a:fillRef>
          <a:effectRef idx="2">
            <a:schemeClr val="dk1"/>
          </a:effectRef>
          <a:fontRef idx="minor">
            <a:schemeClr val="tx1"/>
          </a:fontRef>
        </p:style>
      </p:cxnSp>
      <p:sp>
        <p:nvSpPr>
          <p:cNvPr id="5" name="Text Box 2">
            <a:extLst>
              <a:ext uri="{FF2B5EF4-FFF2-40B4-BE49-F238E27FC236}">
                <a16:creationId xmlns:a16="http://schemas.microsoft.com/office/drawing/2014/main" id="{A25D8DB1-03D6-4A0D-9B5E-6A1BCEDFE8A5}"/>
              </a:ext>
            </a:extLst>
          </p:cNvPr>
          <p:cNvSpPr txBox="1">
            <a:spLocks noChangeArrowheads="1"/>
          </p:cNvSpPr>
          <p:nvPr/>
        </p:nvSpPr>
        <p:spPr bwMode="auto">
          <a:xfrm>
            <a:off x="0" y="59281"/>
            <a:ext cx="5871800" cy="400110"/>
          </a:xfrm>
          <a:prstGeom prst="rect">
            <a:avLst/>
          </a:prstGeom>
          <a:noFill/>
        </p:spPr>
        <p:txBody>
          <a:bodyPr wrap="none" rtlCol="0">
            <a:spAutoFit/>
          </a:bodyPr>
          <a:lstStyle>
            <a:defPPr>
              <a:defRPr lang="es-ES"/>
            </a:defPPr>
            <a:lvl1pPr>
              <a:defRPr sz="2800" b="1"/>
            </a:lvl1pPr>
          </a:lstStyle>
          <a:p>
            <a:r>
              <a:rPr lang="es-ES" sz="2000" dirty="0"/>
              <a:t>MODELOS EXPLICATIVOS vs MODELOS </a:t>
            </a:r>
            <a:r>
              <a:rPr lang="es-ES" sz="2000" dirty="0" err="1"/>
              <a:t>PREDICTORIOS</a:t>
            </a:r>
            <a:endParaRPr lang="es-ES" sz="2000" dirty="0"/>
          </a:p>
        </p:txBody>
      </p:sp>
      <p:sp>
        <p:nvSpPr>
          <p:cNvPr id="6" name="TextBox 5">
            <a:extLst>
              <a:ext uri="{FF2B5EF4-FFF2-40B4-BE49-F238E27FC236}">
                <a16:creationId xmlns:a16="http://schemas.microsoft.com/office/drawing/2014/main" id="{A2430261-97CD-45B9-BB62-27260F27AF38}"/>
              </a:ext>
            </a:extLst>
          </p:cNvPr>
          <p:cNvSpPr txBox="1"/>
          <p:nvPr/>
        </p:nvSpPr>
        <p:spPr>
          <a:xfrm>
            <a:off x="258554" y="927012"/>
            <a:ext cx="8513380" cy="4062651"/>
          </a:xfrm>
          <a:prstGeom prst="rect">
            <a:avLst/>
          </a:prstGeom>
          <a:noFill/>
        </p:spPr>
        <p:txBody>
          <a:bodyPr wrap="square" rtlCol="0">
            <a:spAutoFit/>
          </a:bodyPr>
          <a:lstStyle/>
          <a:p>
            <a:pPr algn="just"/>
            <a:r>
              <a:rPr lang="es-CO" sz="1800" dirty="0"/>
              <a:t>Los </a:t>
            </a:r>
            <a:r>
              <a:rPr lang="es-CO" sz="1800" b="1" dirty="0"/>
              <a:t>modelos explicativos </a:t>
            </a:r>
            <a:r>
              <a:rPr lang="es-CO" sz="1800" dirty="0"/>
              <a:t>se refieren a la aplicación a datos de modelos estadísticos para verificar hipótesis causales sobre construcciones teóricas. En la práctica los modelos estadísticos basados en asociación aplicados a datos observacionales son comúnmente utilizados para ese propósito. </a:t>
            </a:r>
          </a:p>
          <a:p>
            <a:pPr algn="just"/>
            <a:endParaRPr lang="es-CO" sz="1800" dirty="0"/>
          </a:p>
          <a:p>
            <a:pPr algn="just"/>
            <a:r>
              <a:rPr lang="es-CO" sz="1800" dirty="0"/>
              <a:t>Los científicos están entrenados para reconocer que correlación es no causalidad, no es recomendable sacar conclusiones solo basado en la correlación entre X y </a:t>
            </a:r>
            <a:r>
              <a:rPr lang="es-CO" sz="1800" dirty="0" err="1"/>
              <a:t>Y</a:t>
            </a:r>
            <a:r>
              <a:rPr lang="es-CO" sz="1800" dirty="0"/>
              <a:t> (es posible que solo sea una coincidencia). Por lo tanto, </a:t>
            </a:r>
            <a:r>
              <a:rPr lang="es-CO" sz="1800" b="1" dirty="0"/>
              <a:t>se debe entender el mecanismo que subyace y que conecta X y </a:t>
            </a:r>
            <a:r>
              <a:rPr lang="es-CO" sz="1800" b="1" dirty="0" err="1"/>
              <a:t>Y</a:t>
            </a:r>
            <a:r>
              <a:rPr lang="es-CO" sz="1800" dirty="0"/>
              <a:t>. Cuando se tiene un modelo, se puede concretar los datos con confidencia. </a:t>
            </a:r>
          </a:p>
          <a:p>
            <a:pPr algn="just"/>
            <a:endParaRPr lang="es-CO" sz="1800" dirty="0"/>
          </a:p>
          <a:p>
            <a:pPr algn="just"/>
            <a:endParaRPr lang="es-CO" sz="1800" dirty="0"/>
          </a:p>
          <a:p>
            <a:pPr algn="ctr"/>
            <a:r>
              <a:rPr lang="es-CO" sz="2400" dirty="0"/>
              <a:t>Los datos sin un modelo son simple ruido.</a:t>
            </a:r>
          </a:p>
          <a:p>
            <a:pPr algn="just"/>
            <a:endParaRPr lang="es-CO" sz="1800" dirty="0"/>
          </a:p>
        </p:txBody>
      </p:sp>
    </p:spTree>
    <p:extLst>
      <p:ext uri="{BB962C8B-B14F-4D97-AF65-F5344CB8AC3E}">
        <p14:creationId xmlns:p14="http://schemas.microsoft.com/office/powerpoint/2010/main" val="320186071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034F09A-DC3C-4F34-BA67-B5AC330AD640}"/>
              </a:ext>
            </a:extLst>
          </p:cNvPr>
          <p:cNvSpPr/>
          <p:nvPr/>
        </p:nvSpPr>
        <p:spPr>
          <a:xfrm>
            <a:off x="119818" y="723748"/>
            <a:ext cx="8683647" cy="5355312"/>
          </a:xfrm>
          <a:prstGeom prst="rect">
            <a:avLst/>
          </a:prstGeom>
        </p:spPr>
        <p:txBody>
          <a:bodyPr wrap="square">
            <a:spAutoFit/>
          </a:bodyPr>
          <a:lstStyle/>
          <a:p>
            <a:pPr algn="just"/>
            <a:r>
              <a:rPr lang="es-CO" sz="1800" dirty="0"/>
              <a:t>Los </a:t>
            </a:r>
            <a:r>
              <a:rPr lang="es-CO" sz="1800" b="1" dirty="0"/>
              <a:t>modelos predictivos </a:t>
            </a:r>
            <a:r>
              <a:rPr lang="es-CO" sz="1800" dirty="0"/>
              <a:t>son los procesos de aplicar a datos modelos estadísticos o algoritmos de </a:t>
            </a:r>
            <a:r>
              <a:rPr lang="es-CO" sz="1800" i="1" dirty="0"/>
              <a:t>data </a:t>
            </a:r>
            <a:r>
              <a:rPr lang="es-CO" sz="1800" i="1" dirty="0" err="1"/>
              <a:t>mining</a:t>
            </a:r>
            <a:r>
              <a:rPr lang="es-CO" sz="1800" i="1" dirty="0"/>
              <a:t> </a:t>
            </a:r>
            <a:r>
              <a:rPr lang="es-CO" sz="1800" dirty="0"/>
              <a:t>cuyo propósito es predecir nuevos datos o futuras observaciones. Los modelos predictivos son cualquier método que produce predicciones, sin importar el método utilizado: Bayesiano o frecuentista, paramétrico o no-paramétrico, </a:t>
            </a:r>
            <a:r>
              <a:rPr lang="es-CO" sz="1800" i="1" dirty="0"/>
              <a:t>data </a:t>
            </a:r>
            <a:r>
              <a:rPr lang="es-CO" sz="1800" i="1" dirty="0" err="1"/>
              <a:t>mining</a:t>
            </a:r>
            <a:r>
              <a:rPr lang="es-CO" sz="1800" i="1" dirty="0"/>
              <a:t> </a:t>
            </a:r>
            <a:r>
              <a:rPr lang="es-CO" sz="1800" dirty="0"/>
              <a:t>o modelo estadístico, etc.</a:t>
            </a:r>
          </a:p>
          <a:p>
            <a:pPr algn="just"/>
            <a:endParaRPr lang="es-CO" sz="1800" dirty="0"/>
          </a:p>
          <a:p>
            <a:pPr algn="just"/>
            <a:r>
              <a:rPr lang="es-CO" sz="1800" dirty="0"/>
              <a:t>En la era de los datos, el acercamiento de la ciencia (hipótesis, modelo, verificación) se está volviendo obsoleto. En la era de los datos sería posible decir  correlación es suficiente . Se puede parar de obtener modelos. Se puede analizar los datos sin hipótesis y solo a partir de lo que muestran los datos. Se puede cargar los números y datos en el </a:t>
            </a:r>
            <a:r>
              <a:rPr lang="es-CO" sz="1800" dirty="0" err="1"/>
              <a:t>cluster</a:t>
            </a:r>
            <a:r>
              <a:rPr lang="es-CO" sz="1800" dirty="0"/>
              <a:t> de computadores mas grande del mundo y dejar que los algoritmos estadísticos encuentren patrones donde los científicos no pueden.</a:t>
            </a:r>
          </a:p>
          <a:p>
            <a:pPr algn="just"/>
            <a:endParaRPr lang="es-CO" sz="1800" dirty="0"/>
          </a:p>
          <a:p>
            <a:pPr algn="just"/>
            <a:r>
              <a:rPr lang="es-CO" sz="1800" dirty="0"/>
              <a:t>Considerando la física: los modelos de Newton son crudas aproximaciones de la realidad, no se ajustan a la escala atómica, pero son útiles. Hace muchas décadas, la mecánica cuántica ofrece una mejor aproximación, sin embargo es un modelo mas, y seguramente también simplifica una realidad que subyace mucho mas compleja.</a:t>
            </a:r>
          </a:p>
        </p:txBody>
      </p:sp>
      <p:pic>
        <p:nvPicPr>
          <p:cNvPr id="4" name="6 Imagen">
            <a:extLst>
              <a:ext uri="{FF2B5EF4-FFF2-40B4-BE49-F238E27FC236}">
                <a16:creationId xmlns:a16="http://schemas.microsoft.com/office/drawing/2014/main" id="{412799B0-0CFD-4740-AB0F-8C49CBF34E0C}"/>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17939"/>
          <a:stretch/>
        </p:blipFill>
        <p:spPr>
          <a:xfrm>
            <a:off x="7998743" y="59281"/>
            <a:ext cx="1097207" cy="437307"/>
          </a:xfrm>
          <a:prstGeom prst="rect">
            <a:avLst/>
          </a:prstGeom>
        </p:spPr>
      </p:pic>
      <p:cxnSp>
        <p:nvCxnSpPr>
          <p:cNvPr id="5" name="Conector recto 2">
            <a:extLst>
              <a:ext uri="{FF2B5EF4-FFF2-40B4-BE49-F238E27FC236}">
                <a16:creationId xmlns:a16="http://schemas.microsoft.com/office/drawing/2014/main" id="{E3D2C95B-EC1E-407D-8032-A165E9620DA8}"/>
              </a:ext>
            </a:extLst>
          </p:cNvPr>
          <p:cNvCxnSpPr/>
          <p:nvPr/>
        </p:nvCxnSpPr>
        <p:spPr>
          <a:xfrm>
            <a:off x="21820" y="481325"/>
            <a:ext cx="2686903" cy="0"/>
          </a:xfrm>
          <a:prstGeom prst="line">
            <a:avLst/>
          </a:prstGeom>
          <a:ln w="28575"/>
        </p:spPr>
        <p:style>
          <a:lnRef idx="3">
            <a:schemeClr val="dk1"/>
          </a:lnRef>
          <a:fillRef idx="0">
            <a:schemeClr val="dk1"/>
          </a:fillRef>
          <a:effectRef idx="2">
            <a:schemeClr val="dk1"/>
          </a:effectRef>
          <a:fontRef idx="minor">
            <a:schemeClr val="tx1"/>
          </a:fontRef>
        </p:style>
      </p:cxnSp>
      <p:sp>
        <p:nvSpPr>
          <p:cNvPr id="6" name="Text Box 2">
            <a:extLst>
              <a:ext uri="{FF2B5EF4-FFF2-40B4-BE49-F238E27FC236}">
                <a16:creationId xmlns:a16="http://schemas.microsoft.com/office/drawing/2014/main" id="{F33D9779-792A-4C70-B77A-C8763714321D}"/>
              </a:ext>
            </a:extLst>
          </p:cNvPr>
          <p:cNvSpPr txBox="1">
            <a:spLocks noChangeArrowheads="1"/>
          </p:cNvSpPr>
          <p:nvPr/>
        </p:nvSpPr>
        <p:spPr bwMode="auto">
          <a:xfrm>
            <a:off x="0" y="59281"/>
            <a:ext cx="5871800" cy="400110"/>
          </a:xfrm>
          <a:prstGeom prst="rect">
            <a:avLst/>
          </a:prstGeom>
          <a:noFill/>
        </p:spPr>
        <p:txBody>
          <a:bodyPr wrap="none" rtlCol="0">
            <a:spAutoFit/>
          </a:bodyPr>
          <a:lstStyle>
            <a:defPPr>
              <a:defRPr lang="es-ES"/>
            </a:defPPr>
            <a:lvl1pPr>
              <a:defRPr sz="2800" b="1"/>
            </a:lvl1pPr>
          </a:lstStyle>
          <a:p>
            <a:r>
              <a:rPr lang="es-ES" sz="2000" dirty="0"/>
              <a:t>MODELOS EXPLICATIVOS vs MODELOS </a:t>
            </a:r>
            <a:r>
              <a:rPr lang="es-ES" sz="2000" dirty="0" err="1"/>
              <a:t>PREDICTORIOS</a:t>
            </a:r>
            <a:endParaRPr lang="es-ES" sz="2000" dirty="0"/>
          </a:p>
        </p:txBody>
      </p:sp>
    </p:spTree>
    <p:extLst>
      <p:ext uri="{BB962C8B-B14F-4D97-AF65-F5344CB8AC3E}">
        <p14:creationId xmlns:p14="http://schemas.microsoft.com/office/powerpoint/2010/main" val="246904074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6 Imagen">
            <a:extLst>
              <a:ext uri="{FF2B5EF4-FFF2-40B4-BE49-F238E27FC236}">
                <a16:creationId xmlns:a16="http://schemas.microsoft.com/office/drawing/2014/main" id="{08E21B17-8F62-4B9C-8E8E-1DCF1E3F9906}"/>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17939"/>
          <a:stretch/>
        </p:blipFill>
        <p:spPr>
          <a:xfrm>
            <a:off x="7998743" y="59281"/>
            <a:ext cx="1097207" cy="437307"/>
          </a:xfrm>
          <a:prstGeom prst="rect">
            <a:avLst/>
          </a:prstGeom>
        </p:spPr>
      </p:pic>
      <p:cxnSp>
        <p:nvCxnSpPr>
          <p:cNvPr id="4" name="Conector recto 2">
            <a:extLst>
              <a:ext uri="{FF2B5EF4-FFF2-40B4-BE49-F238E27FC236}">
                <a16:creationId xmlns:a16="http://schemas.microsoft.com/office/drawing/2014/main" id="{F5A65A2E-C491-44F7-B06A-697E04417A97}"/>
              </a:ext>
            </a:extLst>
          </p:cNvPr>
          <p:cNvCxnSpPr/>
          <p:nvPr/>
        </p:nvCxnSpPr>
        <p:spPr>
          <a:xfrm>
            <a:off x="21820" y="481325"/>
            <a:ext cx="2686903" cy="0"/>
          </a:xfrm>
          <a:prstGeom prst="line">
            <a:avLst/>
          </a:prstGeom>
          <a:ln w="28575"/>
        </p:spPr>
        <p:style>
          <a:lnRef idx="3">
            <a:schemeClr val="dk1"/>
          </a:lnRef>
          <a:fillRef idx="0">
            <a:schemeClr val="dk1"/>
          </a:fillRef>
          <a:effectRef idx="2">
            <a:schemeClr val="dk1"/>
          </a:effectRef>
          <a:fontRef idx="minor">
            <a:schemeClr val="tx1"/>
          </a:fontRef>
        </p:style>
      </p:cxnSp>
      <p:sp>
        <p:nvSpPr>
          <p:cNvPr id="5" name="Text Box 2">
            <a:extLst>
              <a:ext uri="{FF2B5EF4-FFF2-40B4-BE49-F238E27FC236}">
                <a16:creationId xmlns:a16="http://schemas.microsoft.com/office/drawing/2014/main" id="{69CFA63E-8B55-407D-9425-45FE17BDDEDA}"/>
              </a:ext>
            </a:extLst>
          </p:cNvPr>
          <p:cNvSpPr txBox="1">
            <a:spLocks noChangeArrowheads="1"/>
          </p:cNvSpPr>
          <p:nvPr/>
        </p:nvSpPr>
        <p:spPr bwMode="auto">
          <a:xfrm>
            <a:off x="0" y="59281"/>
            <a:ext cx="5871800" cy="400110"/>
          </a:xfrm>
          <a:prstGeom prst="rect">
            <a:avLst/>
          </a:prstGeom>
          <a:noFill/>
        </p:spPr>
        <p:txBody>
          <a:bodyPr wrap="none" rtlCol="0">
            <a:spAutoFit/>
          </a:bodyPr>
          <a:lstStyle>
            <a:defPPr>
              <a:defRPr lang="es-ES"/>
            </a:defPPr>
            <a:lvl1pPr>
              <a:defRPr sz="2800" b="1"/>
            </a:lvl1pPr>
          </a:lstStyle>
          <a:p>
            <a:r>
              <a:rPr lang="es-ES" sz="2000" dirty="0"/>
              <a:t>MODELOS EXPLICATIVOS vs MODELOS </a:t>
            </a:r>
            <a:r>
              <a:rPr lang="es-ES" sz="2000" dirty="0" err="1"/>
              <a:t>PREDICTORIOS</a:t>
            </a:r>
            <a:endParaRPr lang="es-ES" sz="2000" dirty="0"/>
          </a:p>
        </p:txBody>
      </p:sp>
      <p:sp>
        <p:nvSpPr>
          <p:cNvPr id="6" name="TextBox 5">
            <a:extLst>
              <a:ext uri="{FF2B5EF4-FFF2-40B4-BE49-F238E27FC236}">
                <a16:creationId xmlns:a16="http://schemas.microsoft.com/office/drawing/2014/main" id="{EA23CF7F-503F-4F28-9592-22EA992F606C}"/>
              </a:ext>
            </a:extLst>
          </p:cNvPr>
          <p:cNvSpPr txBox="1"/>
          <p:nvPr/>
        </p:nvSpPr>
        <p:spPr>
          <a:xfrm>
            <a:off x="472966" y="1008034"/>
            <a:ext cx="8248518" cy="2862322"/>
          </a:xfrm>
          <a:prstGeom prst="rect">
            <a:avLst/>
          </a:prstGeom>
          <a:noFill/>
        </p:spPr>
        <p:txBody>
          <a:bodyPr wrap="square" rtlCol="0">
            <a:spAutoFit/>
          </a:bodyPr>
          <a:lstStyle/>
          <a:p>
            <a:pPr algn="just"/>
            <a:r>
              <a:rPr lang="es-CO" sz="1800" dirty="0"/>
              <a:t>De acuerdo con </a:t>
            </a:r>
            <a:r>
              <a:rPr lang="es-CO" sz="1800" dirty="0" err="1"/>
              <a:t>Simon</a:t>
            </a:r>
            <a:r>
              <a:rPr lang="es-CO" sz="1800" dirty="0"/>
              <a:t> (2001) distingue entre ciencia básica y ciencia aplicada de forma similar a modelos explicativos y modelos predictivos.</a:t>
            </a:r>
          </a:p>
          <a:p>
            <a:pPr algn="just"/>
            <a:endParaRPr lang="es-CO" sz="1800" dirty="0"/>
          </a:p>
          <a:p>
            <a:pPr algn="just"/>
            <a:r>
              <a:rPr lang="es-CO" sz="1800" dirty="0"/>
              <a:t>La </a:t>
            </a:r>
            <a:r>
              <a:rPr lang="es-CO" sz="1800" b="1" dirty="0"/>
              <a:t>ciencia básica </a:t>
            </a:r>
            <a:r>
              <a:rPr lang="es-CO" sz="1800" dirty="0"/>
              <a:t>busca conocer (describir el mundo) y entenderlo (proveer explicaciones de este fenómeno). </a:t>
            </a:r>
          </a:p>
          <a:p>
            <a:pPr algn="just"/>
            <a:endParaRPr lang="es-CO" sz="1800" dirty="0"/>
          </a:p>
          <a:p>
            <a:pPr algn="just"/>
            <a:r>
              <a:rPr lang="es-CO" sz="1800" dirty="0"/>
              <a:t>Las </a:t>
            </a:r>
            <a:r>
              <a:rPr lang="es-CO" sz="1800" b="1" dirty="0"/>
              <a:t>ciencias aplicadas </a:t>
            </a:r>
            <a:r>
              <a:rPr lang="es-CO" sz="1800" dirty="0"/>
              <a:t>por el contrario buscan leyes que conecten  un conjunto de variables que permita obtener inferencias o predicciones a partir de valores conocidos de algunas de las variables a valores desconocidos de otras variables.</a:t>
            </a:r>
            <a:endParaRPr lang="en-US" sz="1800" dirty="0"/>
          </a:p>
        </p:txBody>
      </p:sp>
    </p:spTree>
    <p:extLst>
      <p:ext uri="{BB962C8B-B14F-4D97-AF65-F5344CB8AC3E}">
        <p14:creationId xmlns:p14="http://schemas.microsoft.com/office/powerpoint/2010/main" val="287435956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100">
            <a:extLst>
              <a:ext uri="{FF2B5EF4-FFF2-40B4-BE49-F238E27FC236}">
                <a16:creationId xmlns:a16="http://schemas.microsoft.com/office/drawing/2014/main" id="{E1A83516-0481-4289-87F6-58EA3BAFA4EF}"/>
              </a:ext>
            </a:extLst>
          </p:cNvPr>
          <p:cNvSpPr txBox="1"/>
          <p:nvPr/>
        </p:nvSpPr>
        <p:spPr>
          <a:xfrm>
            <a:off x="60699" y="-18712"/>
            <a:ext cx="7320761" cy="523220"/>
          </a:xfrm>
          <a:prstGeom prst="rect">
            <a:avLst/>
          </a:prstGeom>
          <a:noFill/>
          <a:ln>
            <a:noFill/>
          </a:ln>
        </p:spPr>
        <p:txBody>
          <a:bodyPr spcFirstLastPara="1" wrap="square" lIns="91425" tIns="45700" rIns="91425" bIns="45700" anchor="t" anchorCtr="0">
            <a:noAutofit/>
          </a:bodyPr>
          <a:lstStyle/>
          <a:p>
            <a:pPr lvl="0"/>
            <a:r>
              <a:rPr lang="es-CO" sz="2800" b="1" dirty="0">
                <a:solidFill>
                  <a:schemeClr val="dk1"/>
                </a:solidFill>
                <a:latin typeface="Calibri"/>
                <a:ea typeface="Calibri"/>
                <a:cs typeface="Calibri"/>
                <a:sym typeface="Calibri"/>
              </a:rPr>
              <a:t>TEORÍA vs DATOS</a:t>
            </a:r>
          </a:p>
        </p:txBody>
      </p:sp>
      <p:cxnSp>
        <p:nvCxnSpPr>
          <p:cNvPr id="5" name="Shape 101">
            <a:extLst>
              <a:ext uri="{FF2B5EF4-FFF2-40B4-BE49-F238E27FC236}">
                <a16:creationId xmlns:a16="http://schemas.microsoft.com/office/drawing/2014/main" id="{863B4917-8A98-450E-9A4D-5B1C84819B92}"/>
              </a:ext>
            </a:extLst>
          </p:cNvPr>
          <p:cNvCxnSpPr/>
          <p:nvPr/>
        </p:nvCxnSpPr>
        <p:spPr>
          <a:xfrm>
            <a:off x="0" y="523220"/>
            <a:ext cx="2686903" cy="0"/>
          </a:xfrm>
          <a:prstGeom prst="straightConnector1">
            <a:avLst/>
          </a:prstGeom>
          <a:noFill/>
          <a:ln w="28575" cap="flat" cmpd="sng">
            <a:solidFill>
              <a:schemeClr val="dk1"/>
            </a:solidFill>
            <a:prstDash val="solid"/>
            <a:miter lim="800000"/>
            <a:headEnd type="none" w="sm" len="sm"/>
            <a:tailEnd type="none" w="sm" len="sm"/>
          </a:ln>
        </p:spPr>
      </p:cxnSp>
      <p:pic>
        <p:nvPicPr>
          <p:cNvPr id="6" name="Shape 102">
            <a:extLst>
              <a:ext uri="{FF2B5EF4-FFF2-40B4-BE49-F238E27FC236}">
                <a16:creationId xmlns:a16="http://schemas.microsoft.com/office/drawing/2014/main" id="{A19EB9F8-F8A8-4EC2-9661-9F9C10EBE13E}"/>
              </a:ext>
            </a:extLst>
          </p:cNvPr>
          <p:cNvPicPr preferRelativeResize="0"/>
          <p:nvPr/>
        </p:nvPicPr>
        <p:blipFill rotWithShape="1">
          <a:blip r:embed="rId2">
            <a:alphaModFix/>
          </a:blip>
          <a:srcRect b="17939"/>
          <a:stretch/>
        </p:blipFill>
        <p:spPr>
          <a:xfrm>
            <a:off x="7655847" y="90616"/>
            <a:ext cx="1488153" cy="593124"/>
          </a:xfrm>
          <a:prstGeom prst="rect">
            <a:avLst/>
          </a:prstGeom>
          <a:noFill/>
          <a:ln>
            <a:noFill/>
          </a:ln>
        </p:spPr>
      </p:pic>
      <p:sp>
        <p:nvSpPr>
          <p:cNvPr id="8" name="TextBox 7">
            <a:extLst>
              <a:ext uri="{FF2B5EF4-FFF2-40B4-BE49-F238E27FC236}">
                <a16:creationId xmlns:a16="http://schemas.microsoft.com/office/drawing/2014/main" id="{297A78FA-F9D7-41B0-B4DB-98E74AE5A3C9}"/>
              </a:ext>
            </a:extLst>
          </p:cNvPr>
          <p:cNvSpPr txBox="1"/>
          <p:nvPr/>
        </p:nvSpPr>
        <p:spPr>
          <a:xfrm>
            <a:off x="377687" y="1027044"/>
            <a:ext cx="8388626" cy="2308324"/>
          </a:xfrm>
          <a:prstGeom prst="rect">
            <a:avLst/>
          </a:prstGeom>
          <a:noFill/>
        </p:spPr>
        <p:txBody>
          <a:bodyPr wrap="square" rtlCol="0">
            <a:spAutoFit/>
          </a:bodyPr>
          <a:lstStyle/>
          <a:p>
            <a:pPr algn="just"/>
            <a:r>
              <a:rPr lang="es-CO" sz="1800" dirty="0"/>
              <a:t>En los modelos explicativos, la función f es cuidadosamente construida basada en F, en una forma que soporte interpretando la relación estimada entre X y </a:t>
            </a:r>
            <a:r>
              <a:rPr lang="es-CO" sz="1800" dirty="0" err="1"/>
              <a:t>Y</a:t>
            </a:r>
            <a:r>
              <a:rPr lang="es-CO" sz="1800" dirty="0"/>
              <a:t>, y testeando la hipótesis causal.</a:t>
            </a:r>
          </a:p>
          <a:p>
            <a:pPr algn="just"/>
            <a:endParaRPr lang="es-CO" sz="1800" dirty="0"/>
          </a:p>
          <a:p>
            <a:pPr algn="just"/>
            <a:r>
              <a:rPr lang="es-CO" sz="1800" dirty="0"/>
              <a:t>En modelos predictivos, la función f es generalmente construida a partir de los datos. La interpretación directa en términos de la relación entre X y </a:t>
            </a:r>
            <a:r>
              <a:rPr lang="es-CO" sz="1800" dirty="0" err="1"/>
              <a:t>Y</a:t>
            </a:r>
            <a:r>
              <a:rPr lang="es-CO" sz="1800" dirty="0"/>
              <a:t> no es requerida, </a:t>
            </a:r>
            <a:r>
              <a:rPr lang="es-CO" sz="1800" b="1" dirty="0"/>
              <a:t>aunque en algunos casos la transparencia de la función f es deseada</a:t>
            </a:r>
            <a:r>
              <a:rPr lang="es-CO" sz="1800" dirty="0"/>
              <a:t>. </a:t>
            </a:r>
          </a:p>
        </p:txBody>
      </p:sp>
    </p:spTree>
    <p:extLst>
      <p:ext uri="{BB962C8B-B14F-4D97-AF65-F5344CB8AC3E}">
        <p14:creationId xmlns:p14="http://schemas.microsoft.com/office/powerpoint/2010/main" val="25303320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100">
            <a:extLst>
              <a:ext uri="{FF2B5EF4-FFF2-40B4-BE49-F238E27FC236}">
                <a16:creationId xmlns:a16="http://schemas.microsoft.com/office/drawing/2014/main" id="{8856A386-7BCA-4BD5-89FE-12330C8EE93E}"/>
              </a:ext>
            </a:extLst>
          </p:cNvPr>
          <p:cNvSpPr txBox="1"/>
          <p:nvPr/>
        </p:nvSpPr>
        <p:spPr>
          <a:xfrm>
            <a:off x="60699" y="-18712"/>
            <a:ext cx="7320761" cy="523220"/>
          </a:xfrm>
          <a:prstGeom prst="rect">
            <a:avLst/>
          </a:prstGeom>
          <a:noFill/>
          <a:ln>
            <a:noFill/>
          </a:ln>
        </p:spPr>
        <p:txBody>
          <a:bodyPr spcFirstLastPara="1" wrap="square" lIns="91425" tIns="45700" rIns="91425" bIns="45700" anchor="t" anchorCtr="0">
            <a:noAutofit/>
          </a:bodyPr>
          <a:lstStyle/>
          <a:p>
            <a:pPr lvl="0"/>
            <a:r>
              <a:rPr lang="es-CO" sz="2800" b="1" dirty="0">
                <a:solidFill>
                  <a:schemeClr val="dk1"/>
                </a:solidFill>
                <a:latin typeface="Calibri"/>
                <a:ea typeface="Calibri"/>
                <a:cs typeface="Calibri"/>
                <a:sym typeface="Calibri"/>
              </a:rPr>
              <a:t>RETROSPECTIVA vs PROSPECTIVA</a:t>
            </a:r>
          </a:p>
        </p:txBody>
      </p:sp>
      <p:cxnSp>
        <p:nvCxnSpPr>
          <p:cNvPr id="3" name="Shape 101">
            <a:extLst>
              <a:ext uri="{FF2B5EF4-FFF2-40B4-BE49-F238E27FC236}">
                <a16:creationId xmlns:a16="http://schemas.microsoft.com/office/drawing/2014/main" id="{C22D602C-F052-4002-AF56-7393AA2250F0}"/>
              </a:ext>
            </a:extLst>
          </p:cNvPr>
          <p:cNvCxnSpPr/>
          <p:nvPr/>
        </p:nvCxnSpPr>
        <p:spPr>
          <a:xfrm>
            <a:off x="0" y="523220"/>
            <a:ext cx="2686903" cy="0"/>
          </a:xfrm>
          <a:prstGeom prst="straightConnector1">
            <a:avLst/>
          </a:prstGeom>
          <a:noFill/>
          <a:ln w="28575" cap="flat" cmpd="sng">
            <a:solidFill>
              <a:schemeClr val="dk1"/>
            </a:solidFill>
            <a:prstDash val="solid"/>
            <a:miter lim="800000"/>
            <a:headEnd type="none" w="sm" len="sm"/>
            <a:tailEnd type="none" w="sm" len="sm"/>
          </a:ln>
        </p:spPr>
      </p:cxnSp>
      <p:pic>
        <p:nvPicPr>
          <p:cNvPr id="4" name="Shape 102">
            <a:extLst>
              <a:ext uri="{FF2B5EF4-FFF2-40B4-BE49-F238E27FC236}">
                <a16:creationId xmlns:a16="http://schemas.microsoft.com/office/drawing/2014/main" id="{6ACC28EE-058C-4AD1-9F39-A761C0072891}"/>
              </a:ext>
            </a:extLst>
          </p:cNvPr>
          <p:cNvPicPr preferRelativeResize="0"/>
          <p:nvPr/>
        </p:nvPicPr>
        <p:blipFill rotWithShape="1">
          <a:blip r:embed="rId2">
            <a:alphaModFix/>
          </a:blip>
          <a:srcRect b="17939"/>
          <a:stretch/>
        </p:blipFill>
        <p:spPr>
          <a:xfrm>
            <a:off x="7655847" y="90616"/>
            <a:ext cx="1488153" cy="593124"/>
          </a:xfrm>
          <a:prstGeom prst="rect">
            <a:avLst/>
          </a:prstGeom>
          <a:noFill/>
          <a:ln>
            <a:noFill/>
          </a:ln>
        </p:spPr>
      </p:pic>
      <p:sp>
        <p:nvSpPr>
          <p:cNvPr id="6" name="Rectangle 5">
            <a:extLst>
              <a:ext uri="{FF2B5EF4-FFF2-40B4-BE49-F238E27FC236}">
                <a16:creationId xmlns:a16="http://schemas.microsoft.com/office/drawing/2014/main" id="{80D3691D-6FD1-4D69-9D22-B3EC7D1CBB84}"/>
              </a:ext>
            </a:extLst>
          </p:cNvPr>
          <p:cNvSpPr/>
          <p:nvPr/>
        </p:nvSpPr>
        <p:spPr>
          <a:xfrm>
            <a:off x="245165" y="1058398"/>
            <a:ext cx="8415131" cy="1477328"/>
          </a:xfrm>
          <a:prstGeom prst="rect">
            <a:avLst/>
          </a:prstGeom>
        </p:spPr>
        <p:txBody>
          <a:bodyPr wrap="square">
            <a:spAutoFit/>
          </a:bodyPr>
          <a:lstStyle/>
          <a:p>
            <a:pPr marL="285750" indent="-285750" algn="just">
              <a:buFont typeface="Wingdings" panose="05000000000000000000" pitchFamily="2" charset="2"/>
              <a:buChar char="q"/>
            </a:pPr>
            <a:r>
              <a:rPr lang="es-CO" sz="1800" dirty="0">
                <a:latin typeface="Calibri" panose="020F0502020204030204" pitchFamily="34" charset="0"/>
                <a:cs typeface="Calibri" panose="020F0502020204030204" pitchFamily="34" charset="0"/>
              </a:rPr>
              <a:t>En los </a:t>
            </a:r>
            <a:r>
              <a:rPr lang="es-CO" sz="1800" b="1" dirty="0">
                <a:latin typeface="Calibri" panose="020F0502020204030204" pitchFamily="34" charset="0"/>
                <a:cs typeface="Calibri" panose="020F0502020204030204" pitchFamily="34" charset="0"/>
              </a:rPr>
              <a:t>modelos predictivos miran hacia adelante</a:t>
            </a:r>
            <a:r>
              <a:rPr lang="es-CO" sz="1800" dirty="0">
                <a:latin typeface="Calibri" panose="020F0502020204030204" pitchFamily="34" charset="0"/>
                <a:cs typeface="Calibri" panose="020F0502020204030204" pitchFamily="34" charset="0"/>
              </a:rPr>
              <a:t>, por lo que la función f es construida para predecir nuevas observaciones.</a:t>
            </a:r>
          </a:p>
          <a:p>
            <a:pPr marL="285750" indent="-285750" algn="just">
              <a:buFont typeface="Wingdings" panose="05000000000000000000" pitchFamily="2" charset="2"/>
              <a:buChar char="q"/>
            </a:pPr>
            <a:endParaRPr lang="es-CO" sz="1800" dirty="0">
              <a:latin typeface="Calibri" panose="020F0502020204030204" pitchFamily="34" charset="0"/>
              <a:cs typeface="Calibri" panose="020F0502020204030204" pitchFamily="34" charset="0"/>
            </a:endParaRPr>
          </a:p>
          <a:p>
            <a:pPr marL="285750" indent="-285750" algn="just">
              <a:buFont typeface="Wingdings" panose="05000000000000000000" pitchFamily="2" charset="2"/>
              <a:buChar char="q"/>
            </a:pPr>
            <a:r>
              <a:rPr lang="es-CO" sz="1800" dirty="0">
                <a:latin typeface="Calibri" panose="020F0502020204030204" pitchFamily="34" charset="0"/>
                <a:cs typeface="Calibri" panose="020F0502020204030204" pitchFamily="34" charset="0"/>
              </a:rPr>
              <a:t>En </a:t>
            </a:r>
            <a:r>
              <a:rPr lang="es-CO" sz="1800" b="1" dirty="0">
                <a:latin typeface="Calibri" panose="020F0502020204030204" pitchFamily="34" charset="0"/>
                <a:cs typeface="Calibri" panose="020F0502020204030204" pitchFamily="34" charset="0"/>
              </a:rPr>
              <a:t>modelos explicativos mira hacia atrás</a:t>
            </a:r>
            <a:r>
              <a:rPr lang="es-CO" sz="1800" dirty="0">
                <a:latin typeface="Calibri" panose="020F0502020204030204" pitchFamily="34" charset="0"/>
                <a:cs typeface="Calibri" panose="020F0502020204030204" pitchFamily="34" charset="0"/>
              </a:rPr>
              <a:t>, por lo que la función f es utilizada para testear las hipótesis planteadas.</a:t>
            </a:r>
          </a:p>
        </p:txBody>
      </p:sp>
    </p:spTree>
    <p:extLst>
      <p:ext uri="{BB962C8B-B14F-4D97-AF65-F5344CB8AC3E}">
        <p14:creationId xmlns:p14="http://schemas.microsoft.com/office/powerpoint/2010/main" val="16769957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p:cNvSpPr>
          <p:nvPr/>
        </p:nvSpPr>
        <p:spPr>
          <a:xfrm>
            <a:off x="338601" y="1531409"/>
            <a:ext cx="10966938" cy="5486399"/>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r>
              <a:rPr lang="en-US" sz="2400" dirty="0"/>
              <a:t>What does each record represent?</a:t>
            </a:r>
          </a:p>
          <a:p>
            <a:pPr lvl="1"/>
            <a:r>
              <a:rPr lang="en-US" sz="2000" dirty="0"/>
              <a:t>Examples: a purchase, a person, a group of users</a:t>
            </a:r>
          </a:p>
          <a:p>
            <a:r>
              <a:rPr lang="en-US" sz="2400" dirty="0"/>
              <a:t>Do all records capture granularity at the same level?</a:t>
            </a:r>
          </a:p>
          <a:p>
            <a:pPr lvl="1"/>
            <a:r>
              <a:rPr lang="en-US" sz="2000" dirty="0"/>
              <a:t>Some data will include summaries as records</a:t>
            </a:r>
          </a:p>
          <a:p>
            <a:r>
              <a:rPr lang="en-US" sz="2400" dirty="0"/>
              <a:t>If the data are coarse how was it aggregated?</a:t>
            </a:r>
          </a:p>
          <a:p>
            <a:pPr lvl="1"/>
            <a:r>
              <a:rPr lang="en-US" sz="2000" dirty="0"/>
              <a:t>Sampling, averaging, </a:t>
            </a:r>
            <a:r>
              <a:rPr lang="mr-IN" sz="2000" dirty="0"/>
              <a:t>…</a:t>
            </a:r>
            <a:endParaRPr lang="en-US" sz="2000" dirty="0"/>
          </a:p>
          <a:p>
            <a:r>
              <a:rPr lang="en-US" sz="2400" dirty="0"/>
              <a:t>What kinds of aggregation is possible/desirable? </a:t>
            </a:r>
          </a:p>
          <a:p>
            <a:pPr lvl="1"/>
            <a:r>
              <a:rPr lang="en-US" sz="2000" dirty="0"/>
              <a:t>From individual people to demographic groups? </a:t>
            </a:r>
          </a:p>
          <a:p>
            <a:pPr lvl="1"/>
            <a:r>
              <a:rPr lang="en-US" sz="2000" dirty="0"/>
              <a:t>From individual events to totals across time or regions?</a:t>
            </a:r>
          </a:p>
          <a:p>
            <a:pPr lvl="1"/>
            <a:r>
              <a:rPr lang="en-US" sz="2000" dirty="0"/>
              <a:t>Hierarchies (city/county/state, second/minute/hour/days)</a:t>
            </a:r>
          </a:p>
          <a:p>
            <a:r>
              <a:rPr lang="en-US" sz="2400" dirty="0"/>
              <a:t>Understanding and manipulating granularity can help reveal patterns. </a:t>
            </a:r>
          </a:p>
        </p:txBody>
      </p:sp>
      <p:sp>
        <p:nvSpPr>
          <p:cNvPr id="5" name="Title 1"/>
          <p:cNvSpPr>
            <a:spLocks noGrp="1"/>
          </p:cNvSpPr>
          <p:nvPr>
            <p:ph type="title"/>
          </p:nvPr>
        </p:nvSpPr>
        <p:spPr>
          <a:xfrm>
            <a:off x="552450" y="320676"/>
            <a:ext cx="10801350" cy="957140"/>
          </a:xfrm>
        </p:spPr>
        <p:txBody>
          <a:bodyPr/>
          <a:lstStyle/>
          <a:p>
            <a:r>
              <a:rPr lang="en-US" dirty="0"/>
              <a:t>Granularity</a:t>
            </a:r>
          </a:p>
        </p:txBody>
      </p:sp>
    </p:spTree>
    <p:extLst>
      <p:ext uri="{BB962C8B-B14F-4D97-AF65-F5344CB8AC3E}">
        <p14:creationId xmlns:p14="http://schemas.microsoft.com/office/powerpoint/2010/main" val="4182478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fade">
                                      <p:cBhvr>
                                        <p:cTn id="15" dur="500"/>
                                        <p:tgtEl>
                                          <p:spTgt spid="4">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
                                            <p:txEl>
                                              <p:pRg st="3" end="3"/>
                                            </p:txEl>
                                          </p:spTgt>
                                        </p:tgtEl>
                                        <p:attrNameLst>
                                          <p:attrName>style.visibility</p:attrName>
                                        </p:attrNameLst>
                                      </p:cBhvr>
                                      <p:to>
                                        <p:strVal val="visible"/>
                                      </p:to>
                                    </p:set>
                                    <p:animEffect transition="in" filter="fade">
                                      <p:cBhvr>
                                        <p:cTn id="18" dur="500"/>
                                        <p:tgtEl>
                                          <p:spTgt spid="4">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animEffect transition="in" filter="fade">
                                      <p:cBhvr>
                                        <p:cTn id="23" dur="500"/>
                                        <p:tgtEl>
                                          <p:spTgt spid="4">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4">
                                            <p:txEl>
                                              <p:pRg st="5" end="5"/>
                                            </p:txEl>
                                          </p:spTgt>
                                        </p:tgtEl>
                                        <p:attrNameLst>
                                          <p:attrName>style.visibility</p:attrName>
                                        </p:attrNameLst>
                                      </p:cBhvr>
                                      <p:to>
                                        <p:strVal val="visible"/>
                                      </p:to>
                                    </p:set>
                                    <p:animEffect transition="in" filter="fade">
                                      <p:cBhvr>
                                        <p:cTn id="26" dur="500"/>
                                        <p:tgtEl>
                                          <p:spTgt spid="4">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animEffect transition="in" filter="fade">
                                      <p:cBhvr>
                                        <p:cTn id="31" dur="500"/>
                                        <p:tgtEl>
                                          <p:spTgt spid="4">
                                            <p:txEl>
                                              <p:pRg st="6" end="6"/>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4">
                                            <p:txEl>
                                              <p:pRg st="7" end="7"/>
                                            </p:txEl>
                                          </p:spTgt>
                                        </p:tgtEl>
                                        <p:attrNameLst>
                                          <p:attrName>style.visibility</p:attrName>
                                        </p:attrNameLst>
                                      </p:cBhvr>
                                      <p:to>
                                        <p:strVal val="visible"/>
                                      </p:to>
                                    </p:set>
                                    <p:animEffect transition="in" filter="fade">
                                      <p:cBhvr>
                                        <p:cTn id="34" dur="500"/>
                                        <p:tgtEl>
                                          <p:spTgt spid="4">
                                            <p:txEl>
                                              <p:pRg st="7" end="7"/>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4">
                                            <p:txEl>
                                              <p:pRg st="8" end="8"/>
                                            </p:txEl>
                                          </p:spTgt>
                                        </p:tgtEl>
                                        <p:attrNameLst>
                                          <p:attrName>style.visibility</p:attrName>
                                        </p:attrNameLst>
                                      </p:cBhvr>
                                      <p:to>
                                        <p:strVal val="visible"/>
                                      </p:to>
                                    </p:set>
                                    <p:animEffect transition="in" filter="fade">
                                      <p:cBhvr>
                                        <p:cTn id="37" dur="500"/>
                                        <p:tgtEl>
                                          <p:spTgt spid="4">
                                            <p:txEl>
                                              <p:pRg st="8" end="8"/>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4">
                                            <p:txEl>
                                              <p:pRg st="9" end="9"/>
                                            </p:txEl>
                                          </p:spTgt>
                                        </p:tgtEl>
                                        <p:attrNameLst>
                                          <p:attrName>style.visibility</p:attrName>
                                        </p:attrNameLst>
                                      </p:cBhvr>
                                      <p:to>
                                        <p:strVal val="visible"/>
                                      </p:to>
                                    </p:set>
                                    <p:animEffect transition="in" filter="fade">
                                      <p:cBhvr>
                                        <p:cTn id="40" dur="500"/>
                                        <p:tgtEl>
                                          <p:spTgt spid="4">
                                            <p:txEl>
                                              <p:pRg st="9" end="9"/>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4">
                                            <p:txEl>
                                              <p:pRg st="10" end="10"/>
                                            </p:txEl>
                                          </p:spTgt>
                                        </p:tgtEl>
                                        <p:attrNameLst>
                                          <p:attrName>style.visibility</p:attrName>
                                        </p:attrNameLst>
                                      </p:cBhvr>
                                      <p:to>
                                        <p:strVal val="visible"/>
                                      </p:to>
                                    </p:set>
                                    <p:animEffect transition="in" filter="fade">
                                      <p:cBhvr>
                                        <p:cTn id="45" dur="500"/>
                                        <p:tgtEl>
                                          <p:spTgt spid="4">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100">
            <a:extLst>
              <a:ext uri="{FF2B5EF4-FFF2-40B4-BE49-F238E27FC236}">
                <a16:creationId xmlns:a16="http://schemas.microsoft.com/office/drawing/2014/main" id="{9B0A1758-F80F-43EC-951E-9CFD2AEBA38D}"/>
              </a:ext>
            </a:extLst>
          </p:cNvPr>
          <p:cNvSpPr txBox="1"/>
          <p:nvPr/>
        </p:nvSpPr>
        <p:spPr>
          <a:xfrm>
            <a:off x="60699" y="-18712"/>
            <a:ext cx="7320761" cy="523220"/>
          </a:xfrm>
          <a:prstGeom prst="rect">
            <a:avLst/>
          </a:prstGeom>
          <a:noFill/>
          <a:ln>
            <a:noFill/>
          </a:ln>
        </p:spPr>
        <p:txBody>
          <a:bodyPr spcFirstLastPara="1" wrap="square" lIns="91425" tIns="45700" rIns="91425" bIns="45700" anchor="t" anchorCtr="0">
            <a:noAutofit/>
          </a:bodyPr>
          <a:lstStyle/>
          <a:p>
            <a:pPr lvl="0"/>
            <a:r>
              <a:rPr lang="es-CO" sz="2800" b="1" dirty="0">
                <a:solidFill>
                  <a:schemeClr val="dk1"/>
                </a:solidFill>
                <a:latin typeface="Calibri"/>
                <a:ea typeface="Calibri"/>
                <a:cs typeface="Calibri"/>
                <a:sym typeface="Calibri"/>
              </a:rPr>
              <a:t>DATOS</a:t>
            </a:r>
          </a:p>
        </p:txBody>
      </p:sp>
      <p:cxnSp>
        <p:nvCxnSpPr>
          <p:cNvPr id="3" name="Shape 101">
            <a:extLst>
              <a:ext uri="{FF2B5EF4-FFF2-40B4-BE49-F238E27FC236}">
                <a16:creationId xmlns:a16="http://schemas.microsoft.com/office/drawing/2014/main" id="{3BC10959-58FB-46B6-A2E5-368209185605}"/>
              </a:ext>
            </a:extLst>
          </p:cNvPr>
          <p:cNvCxnSpPr/>
          <p:nvPr/>
        </p:nvCxnSpPr>
        <p:spPr>
          <a:xfrm>
            <a:off x="0" y="523220"/>
            <a:ext cx="2686903" cy="0"/>
          </a:xfrm>
          <a:prstGeom prst="straightConnector1">
            <a:avLst/>
          </a:prstGeom>
          <a:noFill/>
          <a:ln w="28575" cap="flat" cmpd="sng">
            <a:solidFill>
              <a:schemeClr val="dk1"/>
            </a:solidFill>
            <a:prstDash val="solid"/>
            <a:miter lim="800000"/>
            <a:headEnd type="none" w="sm" len="sm"/>
            <a:tailEnd type="none" w="sm" len="sm"/>
          </a:ln>
        </p:spPr>
      </p:cxnSp>
      <p:pic>
        <p:nvPicPr>
          <p:cNvPr id="4" name="Shape 102">
            <a:extLst>
              <a:ext uri="{FF2B5EF4-FFF2-40B4-BE49-F238E27FC236}">
                <a16:creationId xmlns:a16="http://schemas.microsoft.com/office/drawing/2014/main" id="{BBE429EA-7DDC-4FC7-B928-AD2F8D4D1097}"/>
              </a:ext>
            </a:extLst>
          </p:cNvPr>
          <p:cNvPicPr preferRelativeResize="0"/>
          <p:nvPr/>
        </p:nvPicPr>
        <p:blipFill rotWithShape="1">
          <a:blip r:embed="rId2">
            <a:alphaModFix/>
          </a:blip>
          <a:srcRect b="17939"/>
          <a:stretch/>
        </p:blipFill>
        <p:spPr>
          <a:xfrm>
            <a:off x="7655847" y="90616"/>
            <a:ext cx="1488153" cy="593124"/>
          </a:xfrm>
          <a:prstGeom prst="rect">
            <a:avLst/>
          </a:prstGeom>
          <a:noFill/>
          <a:ln>
            <a:noFill/>
          </a:ln>
        </p:spPr>
      </p:pic>
      <p:sp>
        <p:nvSpPr>
          <p:cNvPr id="5" name="Rectangle 4">
            <a:extLst>
              <a:ext uri="{FF2B5EF4-FFF2-40B4-BE49-F238E27FC236}">
                <a16:creationId xmlns:a16="http://schemas.microsoft.com/office/drawing/2014/main" id="{A1AED135-1AAE-483A-B5D4-2F033721B041}"/>
              </a:ext>
            </a:extLst>
          </p:cNvPr>
          <p:cNvSpPr/>
          <p:nvPr/>
        </p:nvSpPr>
        <p:spPr>
          <a:xfrm>
            <a:off x="225286" y="966787"/>
            <a:ext cx="8474765" cy="2585323"/>
          </a:xfrm>
          <a:prstGeom prst="rect">
            <a:avLst/>
          </a:prstGeom>
        </p:spPr>
        <p:txBody>
          <a:bodyPr wrap="square">
            <a:spAutoFit/>
          </a:bodyPr>
          <a:lstStyle/>
          <a:p>
            <a:pPr marL="285750" indent="-285750" algn="just">
              <a:buFont typeface="Wingdings" panose="05000000000000000000" pitchFamily="2" charset="2"/>
              <a:buChar char="q"/>
            </a:pPr>
            <a:r>
              <a:rPr lang="es-CO" sz="1800" b="1" dirty="0">
                <a:latin typeface="Calibri" panose="020F0502020204030204" pitchFamily="34" charset="0"/>
                <a:cs typeface="Calibri" panose="020F0502020204030204" pitchFamily="34" charset="0"/>
              </a:rPr>
              <a:t>DATOS REDUCIDOS</a:t>
            </a:r>
            <a:r>
              <a:rPr lang="es-CO" sz="1800" dirty="0">
                <a:latin typeface="Calibri" panose="020F0502020204030204" pitchFamily="34" charset="0"/>
                <a:cs typeface="Calibri" panose="020F0502020204030204" pitchFamily="34" charset="0"/>
              </a:rPr>
              <a:t>: En los modelos basados en una cantidad de datos finitos, sí </a:t>
            </a:r>
            <a:r>
              <a:rPr lang="es-CO" sz="1800" b="1" dirty="0">
                <a:latin typeface="Calibri" panose="020F0502020204030204" pitchFamily="34" charset="0"/>
                <a:cs typeface="Calibri" panose="020F0502020204030204" pitchFamily="34" charset="0"/>
              </a:rPr>
              <a:t>existe una diferencia significativa </a:t>
            </a:r>
            <a:r>
              <a:rPr lang="es-CO" sz="1800" dirty="0">
                <a:latin typeface="Calibri" panose="020F0502020204030204" pitchFamily="34" charset="0"/>
                <a:cs typeface="Calibri" panose="020F0502020204030204" pitchFamily="34" charset="0"/>
              </a:rPr>
              <a:t>entre </a:t>
            </a:r>
            <a:r>
              <a:rPr lang="es-CO" sz="1800" b="1" dirty="0">
                <a:latin typeface="Calibri" panose="020F0502020204030204" pitchFamily="34" charset="0"/>
                <a:cs typeface="Calibri" panose="020F0502020204030204" pitchFamily="34" charset="0"/>
              </a:rPr>
              <a:t>modelos explicativos </a:t>
            </a:r>
            <a:r>
              <a:rPr lang="es-CO" sz="1800" dirty="0">
                <a:latin typeface="Calibri" panose="020F0502020204030204" pitchFamily="34" charset="0"/>
                <a:cs typeface="Calibri" panose="020F0502020204030204" pitchFamily="34" charset="0"/>
              </a:rPr>
              <a:t>y modelos predictivos, ya que un modelo optimo para propósitos de predicción puede ser muy diferente a un modelo obtenido para estimar la función o el modelo verdadero.</a:t>
            </a:r>
          </a:p>
          <a:p>
            <a:pPr marL="285750" indent="-285750" algn="just">
              <a:buFont typeface="Wingdings" panose="05000000000000000000" pitchFamily="2" charset="2"/>
              <a:buChar char="q"/>
            </a:pPr>
            <a:endParaRPr lang="es-CO" sz="1800" dirty="0">
              <a:latin typeface="Calibri" panose="020F0502020204030204" pitchFamily="34" charset="0"/>
              <a:cs typeface="Calibri" panose="020F0502020204030204" pitchFamily="34" charset="0"/>
            </a:endParaRPr>
          </a:p>
          <a:p>
            <a:pPr marL="285750" indent="-285750" algn="just">
              <a:buFont typeface="Wingdings" panose="05000000000000000000" pitchFamily="2" charset="2"/>
              <a:buChar char="q"/>
            </a:pPr>
            <a:r>
              <a:rPr lang="es-CO" sz="1800" b="1" dirty="0">
                <a:latin typeface="Calibri" panose="020F0502020204030204" pitchFamily="34" charset="0"/>
                <a:cs typeface="Calibri" panose="020F0502020204030204" pitchFamily="34" charset="0"/>
              </a:rPr>
              <a:t>BIG DATA</a:t>
            </a:r>
            <a:r>
              <a:rPr lang="es-CO" sz="1800" dirty="0">
                <a:latin typeface="Calibri" panose="020F0502020204030204" pitchFamily="34" charset="0"/>
                <a:cs typeface="Calibri" panose="020F0502020204030204" pitchFamily="34" charset="0"/>
              </a:rPr>
              <a:t>: Puede </a:t>
            </a:r>
            <a:r>
              <a:rPr lang="es-CO" sz="1800" b="1" dirty="0">
                <a:latin typeface="Calibri" panose="020F0502020204030204" pitchFamily="34" charset="0"/>
                <a:cs typeface="Calibri" panose="020F0502020204030204" pitchFamily="34" charset="0"/>
              </a:rPr>
              <a:t>no existir una diferencia significativa </a:t>
            </a:r>
            <a:r>
              <a:rPr lang="es-CO" sz="1800" dirty="0">
                <a:latin typeface="Calibri" panose="020F0502020204030204" pitchFamily="34" charset="0"/>
                <a:cs typeface="Calibri" panose="020F0502020204030204" pitchFamily="34" charset="0"/>
              </a:rPr>
              <a:t>entre modelos explicativos y predictivos para inferir la verdadera estructura de la función f o hacer predicciones cuando se cuenta con datos infinitos o si no existe ruido en los datos.</a:t>
            </a:r>
          </a:p>
          <a:p>
            <a:pPr marL="285750" indent="-285750" algn="just">
              <a:buFont typeface="Wingdings" panose="05000000000000000000" pitchFamily="2" charset="2"/>
              <a:buChar char="q"/>
            </a:pPr>
            <a:endParaRPr lang="es-CO" sz="18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14439210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E9A9A2C-43F8-44D5-A37C-0DB69D4AF641}"/>
              </a:ext>
            </a:extLst>
          </p:cNvPr>
          <p:cNvPicPr>
            <a:picLocks noChangeAspect="1"/>
          </p:cNvPicPr>
          <p:nvPr/>
        </p:nvPicPr>
        <p:blipFill>
          <a:blip r:embed="rId2"/>
          <a:stretch>
            <a:fillRect/>
          </a:stretch>
        </p:blipFill>
        <p:spPr>
          <a:xfrm>
            <a:off x="664490" y="5434464"/>
            <a:ext cx="3498574" cy="597988"/>
          </a:xfrm>
          <a:prstGeom prst="rect">
            <a:avLst/>
          </a:prstGeom>
        </p:spPr>
      </p:pic>
      <p:pic>
        <p:nvPicPr>
          <p:cNvPr id="5" name="Picture 2" descr="Resultado de imagen para LANDSLIDES">
            <a:extLst>
              <a:ext uri="{FF2B5EF4-FFF2-40B4-BE49-F238E27FC236}">
                <a16:creationId xmlns:a16="http://schemas.microsoft.com/office/drawing/2014/main" id="{95AB3C9A-2D94-42E4-B4E5-EE82C337A7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14157" y="1577009"/>
            <a:ext cx="2269268" cy="119435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Imagen relacionada">
            <a:extLst>
              <a:ext uri="{FF2B5EF4-FFF2-40B4-BE49-F238E27FC236}">
                <a16:creationId xmlns:a16="http://schemas.microsoft.com/office/drawing/2014/main" id="{B310FB43-F7D6-40A6-AD59-6D024000BDD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173" y="755373"/>
            <a:ext cx="1892209" cy="249140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C75512A6-538B-48C0-884C-282FAB27A3F4}"/>
              </a:ext>
            </a:extLst>
          </p:cNvPr>
          <p:cNvPicPr>
            <a:picLocks noChangeAspect="1"/>
          </p:cNvPicPr>
          <p:nvPr/>
        </p:nvPicPr>
        <p:blipFill>
          <a:blip r:embed="rId5"/>
          <a:stretch>
            <a:fillRect/>
          </a:stretch>
        </p:blipFill>
        <p:spPr>
          <a:xfrm>
            <a:off x="2254235" y="1577009"/>
            <a:ext cx="1229717" cy="506689"/>
          </a:xfrm>
          <a:prstGeom prst="rect">
            <a:avLst/>
          </a:prstGeom>
        </p:spPr>
      </p:pic>
      <p:pic>
        <p:nvPicPr>
          <p:cNvPr id="11" name="Picture 10">
            <a:extLst>
              <a:ext uri="{FF2B5EF4-FFF2-40B4-BE49-F238E27FC236}">
                <a16:creationId xmlns:a16="http://schemas.microsoft.com/office/drawing/2014/main" id="{5FD73B1A-B18A-4970-8AA9-9AE58AD69C53}"/>
              </a:ext>
            </a:extLst>
          </p:cNvPr>
          <p:cNvPicPr>
            <a:picLocks noChangeAspect="1"/>
          </p:cNvPicPr>
          <p:nvPr/>
        </p:nvPicPr>
        <p:blipFill rotWithShape="1">
          <a:blip r:embed="rId6"/>
          <a:srcRect l="47502" b="14836"/>
          <a:stretch/>
        </p:blipFill>
        <p:spPr>
          <a:xfrm>
            <a:off x="352961" y="3290179"/>
            <a:ext cx="4121632" cy="1979819"/>
          </a:xfrm>
          <a:prstGeom prst="rect">
            <a:avLst/>
          </a:prstGeom>
        </p:spPr>
      </p:pic>
      <p:cxnSp>
        <p:nvCxnSpPr>
          <p:cNvPr id="12" name="Shape 101">
            <a:extLst>
              <a:ext uri="{FF2B5EF4-FFF2-40B4-BE49-F238E27FC236}">
                <a16:creationId xmlns:a16="http://schemas.microsoft.com/office/drawing/2014/main" id="{D5F57AB8-A38B-4841-8C1E-68A1F8F7017E}"/>
              </a:ext>
            </a:extLst>
          </p:cNvPr>
          <p:cNvCxnSpPr/>
          <p:nvPr/>
        </p:nvCxnSpPr>
        <p:spPr>
          <a:xfrm>
            <a:off x="0" y="523220"/>
            <a:ext cx="2686903" cy="0"/>
          </a:xfrm>
          <a:prstGeom prst="straightConnector1">
            <a:avLst/>
          </a:prstGeom>
          <a:noFill/>
          <a:ln w="28575" cap="flat" cmpd="sng">
            <a:solidFill>
              <a:schemeClr val="dk1"/>
            </a:solidFill>
            <a:prstDash val="solid"/>
            <a:miter lim="800000"/>
            <a:headEnd type="none" w="sm" len="sm"/>
            <a:tailEnd type="none" w="sm" len="sm"/>
          </a:ln>
        </p:spPr>
      </p:cxnSp>
      <p:pic>
        <p:nvPicPr>
          <p:cNvPr id="13" name="Shape 102">
            <a:extLst>
              <a:ext uri="{FF2B5EF4-FFF2-40B4-BE49-F238E27FC236}">
                <a16:creationId xmlns:a16="http://schemas.microsoft.com/office/drawing/2014/main" id="{C46CE490-46D7-4592-B09C-74F546AEC8DF}"/>
              </a:ext>
            </a:extLst>
          </p:cNvPr>
          <p:cNvPicPr preferRelativeResize="0"/>
          <p:nvPr/>
        </p:nvPicPr>
        <p:blipFill rotWithShape="1">
          <a:blip r:embed="rId7">
            <a:alphaModFix/>
          </a:blip>
          <a:srcRect b="17939"/>
          <a:stretch/>
        </p:blipFill>
        <p:spPr>
          <a:xfrm>
            <a:off x="7655847" y="90616"/>
            <a:ext cx="1488153" cy="593124"/>
          </a:xfrm>
          <a:prstGeom prst="rect">
            <a:avLst/>
          </a:prstGeom>
          <a:noFill/>
          <a:ln>
            <a:noFill/>
          </a:ln>
        </p:spPr>
      </p:pic>
      <p:sp>
        <p:nvSpPr>
          <p:cNvPr id="14" name="Shape 100">
            <a:extLst>
              <a:ext uri="{FF2B5EF4-FFF2-40B4-BE49-F238E27FC236}">
                <a16:creationId xmlns:a16="http://schemas.microsoft.com/office/drawing/2014/main" id="{8A3A7BB3-EA7A-48A2-93D4-249B4EF991A5}"/>
              </a:ext>
            </a:extLst>
          </p:cNvPr>
          <p:cNvSpPr txBox="1"/>
          <p:nvPr/>
        </p:nvSpPr>
        <p:spPr>
          <a:xfrm>
            <a:off x="60700" y="-18712"/>
            <a:ext cx="4776343" cy="523220"/>
          </a:xfrm>
          <a:prstGeom prst="rect">
            <a:avLst/>
          </a:prstGeom>
          <a:noFill/>
          <a:ln>
            <a:noFill/>
          </a:ln>
        </p:spPr>
        <p:txBody>
          <a:bodyPr spcFirstLastPara="1" wrap="square" lIns="91425" tIns="45700" rIns="91425" bIns="45700" anchor="t" anchorCtr="0">
            <a:noAutofit/>
          </a:bodyPr>
          <a:lstStyle/>
          <a:p>
            <a:pPr lvl="0"/>
            <a:r>
              <a:rPr lang="es-CO" sz="2800" b="1" dirty="0">
                <a:solidFill>
                  <a:schemeClr val="dk1"/>
                </a:solidFill>
                <a:latin typeface="Calibri"/>
                <a:ea typeface="Calibri"/>
                <a:cs typeface="Calibri"/>
                <a:sym typeface="Calibri"/>
              </a:rPr>
              <a:t>MODELO BASADO EN DATOS</a:t>
            </a:r>
          </a:p>
        </p:txBody>
      </p:sp>
      <p:pic>
        <p:nvPicPr>
          <p:cNvPr id="17" name="Picture 16">
            <a:extLst>
              <a:ext uri="{FF2B5EF4-FFF2-40B4-BE49-F238E27FC236}">
                <a16:creationId xmlns:a16="http://schemas.microsoft.com/office/drawing/2014/main" id="{03C375F0-8C54-4E0D-974B-4310307C5AD2}"/>
              </a:ext>
            </a:extLst>
          </p:cNvPr>
          <p:cNvPicPr>
            <a:picLocks noChangeAspect="1"/>
          </p:cNvPicPr>
          <p:nvPr/>
        </p:nvPicPr>
        <p:blipFill>
          <a:blip r:embed="rId8"/>
          <a:stretch>
            <a:fillRect/>
          </a:stretch>
        </p:blipFill>
        <p:spPr>
          <a:xfrm>
            <a:off x="352961" y="6291034"/>
            <a:ext cx="4000708" cy="533000"/>
          </a:xfrm>
          <a:prstGeom prst="rect">
            <a:avLst/>
          </a:prstGeom>
        </p:spPr>
      </p:pic>
      <p:sp>
        <p:nvSpPr>
          <p:cNvPr id="19" name="Arrow: Down 18">
            <a:extLst>
              <a:ext uri="{FF2B5EF4-FFF2-40B4-BE49-F238E27FC236}">
                <a16:creationId xmlns:a16="http://schemas.microsoft.com/office/drawing/2014/main" id="{93D619F1-0996-466F-8575-A068A8F877FF}"/>
              </a:ext>
            </a:extLst>
          </p:cNvPr>
          <p:cNvSpPr/>
          <p:nvPr/>
        </p:nvSpPr>
        <p:spPr>
          <a:xfrm>
            <a:off x="2425146" y="3127513"/>
            <a:ext cx="189011" cy="24516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Arrow: Down 19">
            <a:extLst>
              <a:ext uri="{FF2B5EF4-FFF2-40B4-BE49-F238E27FC236}">
                <a16:creationId xmlns:a16="http://schemas.microsoft.com/office/drawing/2014/main" id="{B70A95C0-F2DB-4A26-9441-1B769A3F8F76}"/>
              </a:ext>
            </a:extLst>
          </p:cNvPr>
          <p:cNvSpPr/>
          <p:nvPr/>
        </p:nvSpPr>
        <p:spPr>
          <a:xfrm>
            <a:off x="2286000" y="5343132"/>
            <a:ext cx="185531" cy="17890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Arrow: Down 20">
            <a:extLst>
              <a:ext uri="{FF2B5EF4-FFF2-40B4-BE49-F238E27FC236}">
                <a16:creationId xmlns:a16="http://schemas.microsoft.com/office/drawing/2014/main" id="{77888E5C-C8EE-4192-8157-696E10E2B332}"/>
              </a:ext>
            </a:extLst>
          </p:cNvPr>
          <p:cNvSpPr/>
          <p:nvPr/>
        </p:nvSpPr>
        <p:spPr>
          <a:xfrm>
            <a:off x="2425146" y="6032452"/>
            <a:ext cx="189011" cy="24516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Arrow: Down 21">
            <a:extLst>
              <a:ext uri="{FF2B5EF4-FFF2-40B4-BE49-F238E27FC236}">
                <a16:creationId xmlns:a16="http://schemas.microsoft.com/office/drawing/2014/main" id="{E50CAE0B-D66E-4104-B516-F20DEDB17BD5}"/>
              </a:ext>
            </a:extLst>
          </p:cNvPr>
          <p:cNvSpPr/>
          <p:nvPr/>
        </p:nvSpPr>
        <p:spPr>
          <a:xfrm rot="10800000">
            <a:off x="2569140" y="5313757"/>
            <a:ext cx="185531" cy="17890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ight Brace 1">
            <a:extLst>
              <a:ext uri="{FF2B5EF4-FFF2-40B4-BE49-F238E27FC236}">
                <a16:creationId xmlns:a16="http://schemas.microsoft.com/office/drawing/2014/main" id="{F521010B-4655-4B3E-916C-515748A76D4F}"/>
              </a:ext>
            </a:extLst>
          </p:cNvPr>
          <p:cNvSpPr/>
          <p:nvPr/>
        </p:nvSpPr>
        <p:spPr>
          <a:xfrm>
            <a:off x="4671391" y="589722"/>
            <a:ext cx="337795" cy="2839278"/>
          </a:xfrm>
          <a:prstGeom prst="righ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3" name="Right Brace 2">
            <a:extLst>
              <a:ext uri="{FF2B5EF4-FFF2-40B4-BE49-F238E27FC236}">
                <a16:creationId xmlns:a16="http://schemas.microsoft.com/office/drawing/2014/main" id="{55C12EFF-D034-438D-832D-BA38151F4FB2}"/>
              </a:ext>
            </a:extLst>
          </p:cNvPr>
          <p:cNvSpPr/>
          <p:nvPr/>
        </p:nvSpPr>
        <p:spPr>
          <a:xfrm>
            <a:off x="4688742" y="3514214"/>
            <a:ext cx="337795" cy="2449264"/>
          </a:xfrm>
          <a:prstGeom prst="rightBrace">
            <a:avLst>
              <a:gd name="adj1" fmla="val 8333"/>
              <a:gd name="adj2" fmla="val 50292"/>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7" name="Right Brace 6">
            <a:extLst>
              <a:ext uri="{FF2B5EF4-FFF2-40B4-BE49-F238E27FC236}">
                <a16:creationId xmlns:a16="http://schemas.microsoft.com/office/drawing/2014/main" id="{194DFF04-D190-4852-8945-7686DCECE9D6}"/>
              </a:ext>
            </a:extLst>
          </p:cNvPr>
          <p:cNvSpPr/>
          <p:nvPr/>
        </p:nvSpPr>
        <p:spPr>
          <a:xfrm>
            <a:off x="4731026" y="6032452"/>
            <a:ext cx="225151" cy="739409"/>
          </a:xfrm>
          <a:prstGeom prst="righ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8" name="TextBox 7">
            <a:extLst>
              <a:ext uri="{FF2B5EF4-FFF2-40B4-BE49-F238E27FC236}">
                <a16:creationId xmlns:a16="http://schemas.microsoft.com/office/drawing/2014/main" id="{5DC5B6CF-E6B2-44D0-9923-A330E7360BFB}"/>
              </a:ext>
            </a:extLst>
          </p:cNvPr>
          <p:cNvSpPr txBox="1"/>
          <p:nvPr/>
        </p:nvSpPr>
        <p:spPr>
          <a:xfrm>
            <a:off x="4513737" y="1830353"/>
            <a:ext cx="2292626" cy="307777"/>
          </a:xfrm>
          <a:prstGeom prst="rect">
            <a:avLst/>
          </a:prstGeom>
          <a:noFill/>
        </p:spPr>
        <p:txBody>
          <a:bodyPr wrap="square" rtlCol="0">
            <a:spAutoFit/>
          </a:bodyPr>
          <a:lstStyle/>
          <a:p>
            <a:pPr algn="ctr"/>
            <a:r>
              <a:rPr lang="es-CO" b="1" dirty="0"/>
              <a:t>REALIDAD</a:t>
            </a:r>
            <a:endParaRPr lang="en-US" b="1" dirty="0"/>
          </a:p>
        </p:txBody>
      </p:sp>
      <p:sp>
        <p:nvSpPr>
          <p:cNvPr id="23" name="TextBox 22">
            <a:extLst>
              <a:ext uri="{FF2B5EF4-FFF2-40B4-BE49-F238E27FC236}">
                <a16:creationId xmlns:a16="http://schemas.microsoft.com/office/drawing/2014/main" id="{3F20FD67-8704-4AD1-A756-6BFBE3AB9C8A}"/>
              </a:ext>
            </a:extLst>
          </p:cNvPr>
          <p:cNvSpPr txBox="1"/>
          <p:nvPr/>
        </p:nvSpPr>
        <p:spPr>
          <a:xfrm>
            <a:off x="4572000" y="3641030"/>
            <a:ext cx="2292626" cy="523220"/>
          </a:xfrm>
          <a:prstGeom prst="rect">
            <a:avLst/>
          </a:prstGeom>
          <a:noFill/>
        </p:spPr>
        <p:txBody>
          <a:bodyPr wrap="square" rtlCol="0">
            <a:spAutoFit/>
          </a:bodyPr>
          <a:lstStyle/>
          <a:p>
            <a:pPr algn="ctr"/>
            <a:r>
              <a:rPr lang="es-CO" b="1" dirty="0"/>
              <a:t>MODELO</a:t>
            </a:r>
          </a:p>
          <a:p>
            <a:pPr algn="ctr"/>
            <a:r>
              <a:rPr lang="es-CO" b="1" dirty="0"/>
              <a:t>EXPLICATIVO</a:t>
            </a:r>
          </a:p>
        </p:txBody>
      </p:sp>
      <p:sp>
        <p:nvSpPr>
          <p:cNvPr id="24" name="TextBox 23">
            <a:extLst>
              <a:ext uri="{FF2B5EF4-FFF2-40B4-BE49-F238E27FC236}">
                <a16:creationId xmlns:a16="http://schemas.microsoft.com/office/drawing/2014/main" id="{78E8D08B-265C-491E-A21D-D3F7EB370F6F}"/>
              </a:ext>
            </a:extLst>
          </p:cNvPr>
          <p:cNvSpPr txBox="1"/>
          <p:nvPr/>
        </p:nvSpPr>
        <p:spPr>
          <a:xfrm>
            <a:off x="4572000" y="6140546"/>
            <a:ext cx="2292626" cy="523220"/>
          </a:xfrm>
          <a:prstGeom prst="rect">
            <a:avLst/>
          </a:prstGeom>
          <a:noFill/>
        </p:spPr>
        <p:txBody>
          <a:bodyPr wrap="square" rtlCol="0">
            <a:spAutoFit/>
          </a:bodyPr>
          <a:lstStyle/>
          <a:p>
            <a:pPr algn="ctr"/>
            <a:r>
              <a:rPr lang="es-CO" b="1" dirty="0"/>
              <a:t>MODELO</a:t>
            </a:r>
          </a:p>
          <a:p>
            <a:pPr algn="ctr"/>
            <a:r>
              <a:rPr lang="es-CO" b="1" dirty="0"/>
              <a:t>PREDICTIVO</a:t>
            </a:r>
          </a:p>
        </p:txBody>
      </p:sp>
      <p:sp>
        <p:nvSpPr>
          <p:cNvPr id="25" name="Right Brace 24">
            <a:extLst>
              <a:ext uri="{FF2B5EF4-FFF2-40B4-BE49-F238E27FC236}">
                <a16:creationId xmlns:a16="http://schemas.microsoft.com/office/drawing/2014/main" id="{9B6EDCDE-51E5-4263-BDCC-5AF1E2365B64}"/>
              </a:ext>
            </a:extLst>
          </p:cNvPr>
          <p:cNvSpPr/>
          <p:nvPr/>
        </p:nvSpPr>
        <p:spPr>
          <a:xfrm>
            <a:off x="6362079" y="3491947"/>
            <a:ext cx="258386" cy="3279913"/>
          </a:xfrm>
          <a:prstGeom prst="rightBrace">
            <a:avLst>
              <a:gd name="adj1" fmla="val 8333"/>
              <a:gd name="adj2" fmla="val 50292"/>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26" name="TextBox 25">
            <a:extLst>
              <a:ext uri="{FF2B5EF4-FFF2-40B4-BE49-F238E27FC236}">
                <a16:creationId xmlns:a16="http://schemas.microsoft.com/office/drawing/2014/main" id="{8A7C8DEB-B0B9-4445-91CC-AB85755546CF}"/>
              </a:ext>
            </a:extLst>
          </p:cNvPr>
          <p:cNvSpPr txBox="1"/>
          <p:nvPr/>
        </p:nvSpPr>
        <p:spPr>
          <a:xfrm>
            <a:off x="6591462" y="3665749"/>
            <a:ext cx="2464333" cy="3354765"/>
          </a:xfrm>
          <a:prstGeom prst="rect">
            <a:avLst/>
          </a:prstGeom>
          <a:noFill/>
        </p:spPr>
        <p:txBody>
          <a:bodyPr wrap="square" rtlCol="0">
            <a:spAutoFit/>
          </a:bodyPr>
          <a:lstStyle/>
          <a:p>
            <a:pPr algn="ctr"/>
            <a:r>
              <a:rPr lang="es-CO" b="1" dirty="0"/>
              <a:t>MACHINE </a:t>
            </a:r>
            <a:r>
              <a:rPr lang="es-CO" b="1" dirty="0" err="1"/>
              <a:t>LEARNING</a:t>
            </a:r>
            <a:endParaRPr lang="es-CO" b="1" dirty="0"/>
          </a:p>
          <a:p>
            <a:pPr algn="ctr"/>
            <a:endParaRPr lang="es-CO" b="1" dirty="0"/>
          </a:p>
          <a:p>
            <a:pPr algn="ctr"/>
            <a:r>
              <a:rPr lang="en-US" sz="1200" dirty="0"/>
              <a:t>A learning method is an algorithm (usually implemented in software) that estimates an unknown mapping (dependency) between a system’s inputs and outputs from the available data, namely from known (input, output) samples. Once such a dependency has been accurately estimated, it can be used for prediction of future system outputs from the known input values</a:t>
            </a:r>
          </a:p>
          <a:p>
            <a:pPr algn="ctr"/>
            <a:endParaRPr lang="es-CO" b="1" dirty="0"/>
          </a:p>
          <a:p>
            <a:pPr algn="ctr"/>
            <a:endParaRPr lang="es-CO" b="1" dirty="0"/>
          </a:p>
        </p:txBody>
      </p:sp>
    </p:spTree>
    <p:extLst>
      <p:ext uri="{BB962C8B-B14F-4D97-AF65-F5344CB8AC3E}">
        <p14:creationId xmlns:p14="http://schemas.microsoft.com/office/powerpoint/2010/main" val="412164078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Conector recto 2">
            <a:extLst>
              <a:ext uri="{FF2B5EF4-FFF2-40B4-BE49-F238E27FC236}">
                <a16:creationId xmlns:a16="http://schemas.microsoft.com/office/drawing/2014/main" id="{B2A57C31-E0E9-47B2-8912-DB2DDF7A037F}"/>
              </a:ext>
            </a:extLst>
          </p:cNvPr>
          <p:cNvCxnSpPr/>
          <p:nvPr/>
        </p:nvCxnSpPr>
        <p:spPr>
          <a:xfrm>
            <a:off x="21820" y="593968"/>
            <a:ext cx="2686903" cy="0"/>
          </a:xfrm>
          <a:prstGeom prst="line">
            <a:avLst/>
          </a:prstGeom>
          <a:ln w="28575"/>
        </p:spPr>
        <p:style>
          <a:lnRef idx="3">
            <a:schemeClr val="dk1"/>
          </a:lnRef>
          <a:fillRef idx="0">
            <a:schemeClr val="dk1"/>
          </a:fillRef>
          <a:effectRef idx="2">
            <a:schemeClr val="dk1"/>
          </a:effectRef>
          <a:fontRef idx="minor">
            <a:schemeClr val="tx1"/>
          </a:fontRef>
        </p:style>
      </p:cxnSp>
      <p:sp>
        <p:nvSpPr>
          <p:cNvPr id="9" name="TextBox 8">
            <a:extLst>
              <a:ext uri="{FF2B5EF4-FFF2-40B4-BE49-F238E27FC236}">
                <a16:creationId xmlns:a16="http://schemas.microsoft.com/office/drawing/2014/main" id="{31CC1CBD-18B6-4E3E-98BF-77027EF95B30}"/>
              </a:ext>
            </a:extLst>
          </p:cNvPr>
          <p:cNvSpPr txBox="1"/>
          <p:nvPr/>
        </p:nvSpPr>
        <p:spPr>
          <a:xfrm>
            <a:off x="4010056" y="3738888"/>
            <a:ext cx="1986455" cy="369332"/>
          </a:xfrm>
          <a:prstGeom prst="rect">
            <a:avLst/>
          </a:prstGeom>
          <a:noFill/>
        </p:spPr>
        <p:txBody>
          <a:bodyPr wrap="square" rtlCol="0">
            <a:spAutoFit/>
          </a:bodyPr>
          <a:lstStyle/>
          <a:p>
            <a:r>
              <a:rPr lang="en-US" dirty="0">
                <a:sym typeface="Wingdings" panose="05000000000000000000" pitchFamily="2" charset="2"/>
              </a:rPr>
              <a:t> </a:t>
            </a:r>
            <a:r>
              <a:rPr lang="en-US" dirty="0" err="1"/>
              <a:t>Programa</a:t>
            </a:r>
            <a:r>
              <a:rPr lang="en-US" dirty="0"/>
              <a:t> </a:t>
            </a:r>
            <a:r>
              <a:rPr lang="en-US" dirty="0">
                <a:sym typeface="Wingdings" panose="05000000000000000000" pitchFamily="2" charset="2"/>
              </a:rPr>
              <a:t></a:t>
            </a:r>
            <a:endParaRPr lang="en-US" dirty="0"/>
          </a:p>
        </p:txBody>
      </p:sp>
      <p:sp>
        <p:nvSpPr>
          <p:cNvPr id="10" name="TextBox 9">
            <a:extLst>
              <a:ext uri="{FF2B5EF4-FFF2-40B4-BE49-F238E27FC236}">
                <a16:creationId xmlns:a16="http://schemas.microsoft.com/office/drawing/2014/main" id="{B2547AA1-CCB8-4E79-A5E4-3BFC9E981A33}"/>
              </a:ext>
            </a:extLst>
          </p:cNvPr>
          <p:cNvSpPr txBox="1"/>
          <p:nvPr/>
        </p:nvSpPr>
        <p:spPr>
          <a:xfrm>
            <a:off x="1106381" y="3970660"/>
            <a:ext cx="1580757" cy="369332"/>
          </a:xfrm>
          <a:prstGeom prst="rect">
            <a:avLst/>
          </a:prstGeom>
          <a:noFill/>
        </p:spPr>
        <p:txBody>
          <a:bodyPr wrap="square" rtlCol="0">
            <a:spAutoFit/>
          </a:bodyPr>
          <a:lstStyle/>
          <a:p>
            <a:r>
              <a:rPr lang="en-US" dirty="0" err="1"/>
              <a:t>Resultados</a:t>
            </a:r>
            <a:r>
              <a:rPr lang="en-US" dirty="0"/>
              <a:t>  </a:t>
            </a:r>
            <a:r>
              <a:rPr lang="en-US" dirty="0">
                <a:sym typeface="Wingdings" panose="05000000000000000000" pitchFamily="2" charset="2"/>
              </a:rPr>
              <a:t></a:t>
            </a:r>
            <a:endParaRPr lang="en-US" dirty="0"/>
          </a:p>
        </p:txBody>
      </p:sp>
      <p:sp>
        <p:nvSpPr>
          <p:cNvPr id="12" name="TextBox 11">
            <a:extLst>
              <a:ext uri="{FF2B5EF4-FFF2-40B4-BE49-F238E27FC236}">
                <a16:creationId xmlns:a16="http://schemas.microsoft.com/office/drawing/2014/main" id="{3DD6CA52-C870-4EFA-828E-6598F9A3805F}"/>
              </a:ext>
            </a:extLst>
          </p:cNvPr>
          <p:cNvSpPr txBox="1"/>
          <p:nvPr/>
        </p:nvSpPr>
        <p:spPr>
          <a:xfrm>
            <a:off x="954765" y="2776939"/>
            <a:ext cx="1362141" cy="369332"/>
          </a:xfrm>
          <a:prstGeom prst="rect">
            <a:avLst/>
          </a:prstGeom>
          <a:noFill/>
        </p:spPr>
        <p:txBody>
          <a:bodyPr wrap="square" rtlCol="0">
            <a:spAutoFit/>
          </a:bodyPr>
          <a:lstStyle/>
          <a:p>
            <a:r>
              <a:rPr lang="en-US" dirty="0" err="1"/>
              <a:t>Datos</a:t>
            </a:r>
            <a:r>
              <a:rPr lang="en-US" dirty="0"/>
              <a:t> </a:t>
            </a:r>
            <a:r>
              <a:rPr lang="en-US" dirty="0">
                <a:sym typeface="Wingdings" panose="05000000000000000000" pitchFamily="2" charset="2"/>
              </a:rPr>
              <a:t></a:t>
            </a:r>
            <a:endParaRPr lang="en-US" dirty="0"/>
          </a:p>
        </p:txBody>
      </p:sp>
      <p:pic>
        <p:nvPicPr>
          <p:cNvPr id="13" name="Picture 2" descr="Resultado de imagen para computador">
            <a:extLst>
              <a:ext uri="{FF2B5EF4-FFF2-40B4-BE49-F238E27FC236}">
                <a16:creationId xmlns:a16="http://schemas.microsoft.com/office/drawing/2014/main" id="{685E7593-FACE-41F6-9009-25AD5BD53F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7077" y="2546329"/>
            <a:ext cx="2053338" cy="1485559"/>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AA688C05-5535-4AC1-B1C9-E094002D7ABF}"/>
              </a:ext>
            </a:extLst>
          </p:cNvPr>
          <p:cNvSpPr txBox="1"/>
          <p:nvPr/>
        </p:nvSpPr>
        <p:spPr>
          <a:xfrm>
            <a:off x="61746" y="-5584"/>
            <a:ext cx="4144229" cy="523220"/>
          </a:xfrm>
          <a:prstGeom prst="rect">
            <a:avLst/>
          </a:prstGeom>
          <a:noFill/>
        </p:spPr>
        <p:txBody>
          <a:bodyPr wrap="square" rtlCol="0">
            <a:spAutoFit/>
          </a:bodyPr>
          <a:lstStyle/>
          <a:p>
            <a:r>
              <a:rPr lang="en-US" sz="2800" b="1" dirty="0">
                <a:latin typeface="Calibri" panose="020F0502020204030204" pitchFamily="34" charset="0"/>
                <a:cs typeface="Calibri" panose="020F0502020204030204" pitchFamily="34" charset="0"/>
              </a:rPr>
              <a:t>DATA SCIENCE</a:t>
            </a:r>
          </a:p>
        </p:txBody>
      </p:sp>
      <p:pic>
        <p:nvPicPr>
          <p:cNvPr id="19" name="Picture 6" descr="Resultado de imagen para data">
            <a:extLst>
              <a:ext uri="{FF2B5EF4-FFF2-40B4-BE49-F238E27FC236}">
                <a16:creationId xmlns:a16="http://schemas.microsoft.com/office/drawing/2014/main" id="{B613911E-EDAA-40FB-97D2-680364FB6AE1}"/>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9115" t="13048" r="28414" b="14030"/>
          <a:stretch/>
        </p:blipFill>
        <p:spPr bwMode="auto">
          <a:xfrm>
            <a:off x="116882" y="2455491"/>
            <a:ext cx="791211" cy="762978"/>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8" descr="Resultado de imagen para map">
            <a:extLst>
              <a:ext uri="{FF2B5EF4-FFF2-40B4-BE49-F238E27FC236}">
                <a16:creationId xmlns:a16="http://schemas.microsoft.com/office/drawing/2014/main" id="{436ADD7E-BAE8-4813-9F3A-60F087F6978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127" y="3533827"/>
            <a:ext cx="1015280" cy="1262786"/>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4" descr="Resultado de imagen para script python">
            <a:extLst>
              <a:ext uri="{FF2B5EF4-FFF2-40B4-BE49-F238E27FC236}">
                <a16:creationId xmlns:a16="http://schemas.microsoft.com/office/drawing/2014/main" id="{8323D149-6763-4794-8AD2-F08C2CCEB86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78720" y="4121016"/>
            <a:ext cx="1071562" cy="1071562"/>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6" descr="Resultado de imagen para data">
            <a:extLst>
              <a:ext uri="{FF2B5EF4-FFF2-40B4-BE49-F238E27FC236}">
                <a16:creationId xmlns:a16="http://schemas.microsoft.com/office/drawing/2014/main" id="{0DDE0969-82CA-4803-844E-8A80BB5AAB1C}"/>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9115" t="13048" r="28414" b="14030"/>
          <a:stretch/>
        </p:blipFill>
        <p:spPr bwMode="auto">
          <a:xfrm>
            <a:off x="4205975" y="2843975"/>
            <a:ext cx="791211" cy="762978"/>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97F17276-18AB-4933-861E-14001C4B0DBD}"/>
              </a:ext>
            </a:extLst>
          </p:cNvPr>
          <p:cNvSpPr txBox="1"/>
          <p:nvPr/>
        </p:nvSpPr>
        <p:spPr>
          <a:xfrm>
            <a:off x="3691720" y="2360921"/>
            <a:ext cx="1541278" cy="307777"/>
          </a:xfrm>
          <a:prstGeom prst="rect">
            <a:avLst/>
          </a:prstGeom>
          <a:noFill/>
        </p:spPr>
        <p:txBody>
          <a:bodyPr wrap="square" rtlCol="0">
            <a:spAutoFit/>
          </a:bodyPr>
          <a:lstStyle/>
          <a:p>
            <a:r>
              <a:rPr lang="en-US" dirty="0" err="1"/>
              <a:t>Nuevos</a:t>
            </a:r>
            <a:r>
              <a:rPr lang="en-US" dirty="0"/>
              <a:t> </a:t>
            </a:r>
            <a:r>
              <a:rPr lang="en-US" dirty="0" err="1"/>
              <a:t>datos</a:t>
            </a:r>
            <a:r>
              <a:rPr lang="en-US" dirty="0"/>
              <a:t> </a:t>
            </a:r>
            <a:r>
              <a:rPr lang="en-US" dirty="0">
                <a:sym typeface="Wingdings" panose="05000000000000000000" pitchFamily="2" charset="2"/>
              </a:rPr>
              <a:t></a:t>
            </a:r>
            <a:endParaRPr lang="en-US" dirty="0"/>
          </a:p>
        </p:txBody>
      </p:sp>
      <p:pic>
        <p:nvPicPr>
          <p:cNvPr id="25" name="Picture 2" descr="Resultado de imagen para computador">
            <a:extLst>
              <a:ext uri="{FF2B5EF4-FFF2-40B4-BE49-F238E27FC236}">
                <a16:creationId xmlns:a16="http://schemas.microsoft.com/office/drawing/2014/main" id="{78C662E1-3CDD-45D5-B690-1639A60E7A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60427" y="2280301"/>
            <a:ext cx="2053338" cy="1485559"/>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id="{08BC0E85-6E36-4EC8-BF6F-57890A892A2C}"/>
              </a:ext>
            </a:extLst>
          </p:cNvPr>
          <p:cNvSpPr txBox="1"/>
          <p:nvPr/>
        </p:nvSpPr>
        <p:spPr>
          <a:xfrm>
            <a:off x="7382138" y="3651322"/>
            <a:ext cx="1986455" cy="369332"/>
          </a:xfrm>
          <a:prstGeom prst="rect">
            <a:avLst/>
          </a:prstGeom>
          <a:noFill/>
        </p:spPr>
        <p:txBody>
          <a:bodyPr wrap="square" rtlCol="0">
            <a:spAutoFit/>
          </a:bodyPr>
          <a:lstStyle/>
          <a:p>
            <a:r>
              <a:rPr lang="en-US" dirty="0">
                <a:sym typeface="Wingdings" panose="05000000000000000000" pitchFamily="2" charset="2"/>
              </a:rPr>
              <a:t> </a:t>
            </a:r>
            <a:r>
              <a:rPr lang="en-US" dirty="0" err="1"/>
              <a:t>Resultados</a:t>
            </a:r>
            <a:endParaRPr lang="en-US" dirty="0"/>
          </a:p>
        </p:txBody>
      </p:sp>
      <p:pic>
        <p:nvPicPr>
          <p:cNvPr id="2050" name="Picture 2" descr="Resultado de imagen para map">
            <a:extLst>
              <a:ext uri="{FF2B5EF4-FFF2-40B4-BE49-F238E27FC236}">
                <a16:creationId xmlns:a16="http://schemas.microsoft.com/office/drawing/2014/main" id="{5AE55480-8E36-4FC0-9EF7-F481A9330A1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98863" y="2144458"/>
            <a:ext cx="1452837" cy="1485559"/>
          </a:xfrm>
          <a:prstGeom prst="rect">
            <a:avLst/>
          </a:prstGeom>
          <a:noFill/>
          <a:extLst>
            <a:ext uri="{909E8E84-426E-40DD-AFC4-6F175D3DCCD1}">
              <a14:hiddenFill xmlns:a14="http://schemas.microsoft.com/office/drawing/2010/main">
                <a:solidFill>
                  <a:srgbClr val="FFFFFF"/>
                </a:solidFill>
              </a14:hiddenFill>
            </a:ext>
          </a:extLst>
        </p:spPr>
      </p:pic>
      <p:pic>
        <p:nvPicPr>
          <p:cNvPr id="29" name="6 Imagen">
            <a:extLst>
              <a:ext uri="{FF2B5EF4-FFF2-40B4-BE49-F238E27FC236}">
                <a16:creationId xmlns:a16="http://schemas.microsoft.com/office/drawing/2014/main" id="{427E0572-989F-4FF5-A716-88665727A9E6}"/>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b="17939"/>
          <a:stretch/>
        </p:blipFill>
        <p:spPr>
          <a:xfrm>
            <a:off x="7998743" y="59281"/>
            <a:ext cx="1097207" cy="437307"/>
          </a:xfrm>
          <a:prstGeom prst="rect">
            <a:avLst/>
          </a:prstGeom>
        </p:spPr>
      </p:pic>
      <p:sp>
        <p:nvSpPr>
          <p:cNvPr id="28" name="TextBox 27">
            <a:extLst>
              <a:ext uri="{FF2B5EF4-FFF2-40B4-BE49-F238E27FC236}">
                <a16:creationId xmlns:a16="http://schemas.microsoft.com/office/drawing/2014/main" id="{C9083255-92D4-41EC-B928-0D5C247B5F6A}"/>
              </a:ext>
            </a:extLst>
          </p:cNvPr>
          <p:cNvSpPr txBox="1"/>
          <p:nvPr/>
        </p:nvSpPr>
        <p:spPr>
          <a:xfrm>
            <a:off x="1317997" y="1292779"/>
            <a:ext cx="2960046" cy="369332"/>
          </a:xfrm>
          <a:prstGeom prst="rect">
            <a:avLst/>
          </a:prstGeom>
          <a:noFill/>
        </p:spPr>
        <p:txBody>
          <a:bodyPr wrap="square" rtlCol="0">
            <a:spAutoFit/>
          </a:bodyPr>
          <a:lstStyle/>
          <a:p>
            <a:pPr algn="just"/>
            <a:r>
              <a:rPr lang="es-CO" sz="1800" b="1" dirty="0"/>
              <a:t>Entrenamiento</a:t>
            </a:r>
            <a:endParaRPr lang="en-US" sz="1800" b="1" dirty="0"/>
          </a:p>
        </p:txBody>
      </p:sp>
      <p:sp>
        <p:nvSpPr>
          <p:cNvPr id="31" name="TextBox 30">
            <a:extLst>
              <a:ext uri="{FF2B5EF4-FFF2-40B4-BE49-F238E27FC236}">
                <a16:creationId xmlns:a16="http://schemas.microsoft.com/office/drawing/2014/main" id="{B334501A-E017-419F-9839-BF0A4BC0E95F}"/>
              </a:ext>
            </a:extLst>
          </p:cNvPr>
          <p:cNvSpPr txBox="1"/>
          <p:nvPr/>
        </p:nvSpPr>
        <p:spPr>
          <a:xfrm>
            <a:off x="5689249" y="1292779"/>
            <a:ext cx="2960046" cy="369332"/>
          </a:xfrm>
          <a:prstGeom prst="rect">
            <a:avLst/>
          </a:prstGeom>
          <a:noFill/>
        </p:spPr>
        <p:txBody>
          <a:bodyPr wrap="square" rtlCol="0">
            <a:spAutoFit/>
          </a:bodyPr>
          <a:lstStyle/>
          <a:p>
            <a:pPr algn="just"/>
            <a:r>
              <a:rPr lang="es-CO" sz="1800" b="1" dirty="0"/>
              <a:t>Predicción</a:t>
            </a:r>
            <a:endParaRPr lang="en-US" sz="1800" b="1" dirty="0"/>
          </a:p>
        </p:txBody>
      </p:sp>
      <p:sp>
        <p:nvSpPr>
          <p:cNvPr id="32" name="TextBox 31">
            <a:extLst>
              <a:ext uri="{FF2B5EF4-FFF2-40B4-BE49-F238E27FC236}">
                <a16:creationId xmlns:a16="http://schemas.microsoft.com/office/drawing/2014/main" id="{EEF9694E-458C-4D69-B9D2-74A19FCC4238}"/>
              </a:ext>
            </a:extLst>
          </p:cNvPr>
          <p:cNvSpPr txBox="1"/>
          <p:nvPr/>
        </p:nvSpPr>
        <p:spPr>
          <a:xfrm>
            <a:off x="512487" y="5599400"/>
            <a:ext cx="3553223" cy="523220"/>
          </a:xfrm>
          <a:prstGeom prst="rect">
            <a:avLst/>
          </a:prstGeom>
          <a:noFill/>
        </p:spPr>
        <p:txBody>
          <a:bodyPr wrap="square" rtlCol="0">
            <a:spAutoFit/>
          </a:bodyPr>
          <a:lstStyle/>
          <a:p>
            <a:pPr algn="just"/>
            <a:r>
              <a:rPr lang="es-CO" sz="2800" b="1" dirty="0"/>
              <a:t>Modelo explicativo </a:t>
            </a:r>
            <a:endParaRPr lang="en-US" sz="2800" b="1" dirty="0"/>
          </a:p>
        </p:txBody>
      </p:sp>
      <p:sp>
        <p:nvSpPr>
          <p:cNvPr id="33" name="TextBox 32">
            <a:extLst>
              <a:ext uri="{FF2B5EF4-FFF2-40B4-BE49-F238E27FC236}">
                <a16:creationId xmlns:a16="http://schemas.microsoft.com/office/drawing/2014/main" id="{26FD300D-E1AE-4818-A9D4-C934738674A2}"/>
              </a:ext>
            </a:extLst>
          </p:cNvPr>
          <p:cNvSpPr txBox="1"/>
          <p:nvPr/>
        </p:nvSpPr>
        <p:spPr>
          <a:xfrm>
            <a:off x="5689249" y="5650339"/>
            <a:ext cx="3815563" cy="523220"/>
          </a:xfrm>
          <a:prstGeom prst="rect">
            <a:avLst/>
          </a:prstGeom>
          <a:noFill/>
        </p:spPr>
        <p:txBody>
          <a:bodyPr wrap="square" rtlCol="0">
            <a:spAutoFit/>
          </a:bodyPr>
          <a:lstStyle/>
          <a:p>
            <a:pPr algn="just"/>
            <a:r>
              <a:rPr lang="es-CO" sz="2800" b="1" dirty="0"/>
              <a:t>Modelo predictivo </a:t>
            </a:r>
            <a:endParaRPr lang="en-US" sz="2800" b="1" dirty="0"/>
          </a:p>
        </p:txBody>
      </p:sp>
      <p:sp>
        <p:nvSpPr>
          <p:cNvPr id="30" name="Arrow: Right 29">
            <a:extLst>
              <a:ext uri="{FF2B5EF4-FFF2-40B4-BE49-F238E27FC236}">
                <a16:creationId xmlns:a16="http://schemas.microsoft.com/office/drawing/2014/main" id="{EBEC4567-D8DB-41BE-A760-2B900FF09B34}"/>
              </a:ext>
            </a:extLst>
          </p:cNvPr>
          <p:cNvSpPr/>
          <p:nvPr/>
        </p:nvSpPr>
        <p:spPr>
          <a:xfrm>
            <a:off x="4178720" y="5815665"/>
            <a:ext cx="818466" cy="282437"/>
          </a:xfrm>
          <a:prstGeom prst="rightArrow">
            <a:avLst/>
          </a:prstGeom>
          <a:solidFill>
            <a:schemeClr val="bg1">
              <a:lumMod val="65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lumMod val="75000"/>
                </a:schemeClr>
              </a:solidFill>
              <a:highlight>
                <a:srgbClr val="C0C0C0"/>
              </a:highlight>
            </a:endParaRPr>
          </a:p>
        </p:txBody>
      </p:sp>
    </p:spTree>
    <p:extLst>
      <p:ext uri="{BB962C8B-B14F-4D97-AF65-F5344CB8AC3E}">
        <p14:creationId xmlns:p14="http://schemas.microsoft.com/office/powerpoint/2010/main" val="230997777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rotWithShape="1">
          <a:blip r:embed="rId2"/>
          <a:srcRect l="1215" t="2581" r="1149" b="2160"/>
          <a:stretch/>
        </p:blipFill>
        <p:spPr>
          <a:xfrm>
            <a:off x="550416" y="692457"/>
            <a:ext cx="7776838" cy="5814875"/>
          </a:xfrm>
          <a:prstGeom prst="rect">
            <a:avLst/>
          </a:prstGeom>
        </p:spPr>
      </p:pic>
      <p:sp>
        <p:nvSpPr>
          <p:cNvPr id="3" name="Shape 100"/>
          <p:cNvSpPr txBox="1"/>
          <p:nvPr/>
        </p:nvSpPr>
        <p:spPr>
          <a:xfrm>
            <a:off x="60700" y="-18712"/>
            <a:ext cx="8266554" cy="52322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CO" sz="2800" b="1" i="0" u="none" strike="noStrike" cap="none" dirty="0">
                <a:solidFill>
                  <a:schemeClr val="dk1"/>
                </a:solidFill>
                <a:latin typeface="Calibri"/>
                <a:ea typeface="Calibri"/>
                <a:cs typeface="Calibri"/>
                <a:sym typeface="Calibri"/>
              </a:rPr>
              <a:t>CONSTRUCCIÓN DEL MODELO </a:t>
            </a:r>
            <a:r>
              <a:rPr lang="es-CO" sz="2800" b="1" i="0" u="none" strike="noStrike" cap="none" dirty="0">
                <a:solidFill>
                  <a:schemeClr val="dk1"/>
                </a:solidFill>
                <a:latin typeface="Calibri"/>
                <a:ea typeface="Calibri"/>
                <a:cs typeface="Calibri"/>
                <a:sym typeface="Wingdings" panose="05000000000000000000" pitchFamily="2" charset="2"/>
              </a:rPr>
              <a:t> Datos  Variables</a:t>
            </a:r>
            <a:endParaRPr sz="2800" b="1" i="0" u="none" strike="noStrike" cap="none" dirty="0">
              <a:solidFill>
                <a:schemeClr val="dk1"/>
              </a:solidFill>
              <a:latin typeface="Calibri"/>
              <a:ea typeface="Calibri"/>
              <a:cs typeface="Calibri"/>
              <a:sym typeface="Calibri"/>
            </a:endParaRPr>
          </a:p>
        </p:txBody>
      </p:sp>
      <p:cxnSp>
        <p:nvCxnSpPr>
          <p:cNvPr id="4" name="Shape 101"/>
          <p:cNvCxnSpPr/>
          <p:nvPr/>
        </p:nvCxnSpPr>
        <p:spPr>
          <a:xfrm>
            <a:off x="0" y="523220"/>
            <a:ext cx="2686903" cy="0"/>
          </a:xfrm>
          <a:prstGeom prst="straightConnector1">
            <a:avLst/>
          </a:prstGeom>
          <a:noFill/>
          <a:ln w="28575" cap="flat" cmpd="sng">
            <a:solidFill>
              <a:schemeClr val="dk1"/>
            </a:solidFill>
            <a:prstDash val="solid"/>
            <a:miter lim="800000"/>
            <a:headEnd type="none" w="sm" len="sm"/>
            <a:tailEnd type="none" w="sm" len="sm"/>
          </a:ln>
        </p:spPr>
      </p:cxnSp>
      <p:pic>
        <p:nvPicPr>
          <p:cNvPr id="5" name="Shape 102"/>
          <p:cNvPicPr preferRelativeResize="0"/>
          <p:nvPr/>
        </p:nvPicPr>
        <p:blipFill rotWithShape="1">
          <a:blip r:embed="rId3">
            <a:alphaModFix/>
          </a:blip>
          <a:srcRect b="17939"/>
          <a:stretch/>
        </p:blipFill>
        <p:spPr>
          <a:xfrm>
            <a:off x="7655847" y="90616"/>
            <a:ext cx="1488153" cy="593124"/>
          </a:xfrm>
          <a:prstGeom prst="rect">
            <a:avLst/>
          </a:prstGeom>
          <a:noFill/>
          <a:ln>
            <a:noFill/>
          </a:ln>
        </p:spPr>
      </p:pic>
    </p:spTree>
    <p:extLst>
      <p:ext uri="{BB962C8B-B14F-4D97-AF65-F5344CB8AC3E}">
        <p14:creationId xmlns:p14="http://schemas.microsoft.com/office/powerpoint/2010/main" val="366087137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2066903" y="906226"/>
            <a:ext cx="3662910" cy="2200464"/>
          </a:xfrm>
          <a:prstGeom prst="rect">
            <a:avLst/>
          </a:prstGeom>
        </p:spPr>
      </p:pic>
      <p:pic>
        <p:nvPicPr>
          <p:cNvPr id="4" name="Imagen 3"/>
          <p:cNvPicPr>
            <a:picLocks noChangeAspect="1"/>
          </p:cNvPicPr>
          <p:nvPr/>
        </p:nvPicPr>
        <p:blipFill>
          <a:blip r:embed="rId3"/>
          <a:stretch>
            <a:fillRect/>
          </a:stretch>
        </p:blipFill>
        <p:spPr>
          <a:xfrm>
            <a:off x="1324989" y="5461673"/>
            <a:ext cx="5146737" cy="1167074"/>
          </a:xfrm>
          <a:prstGeom prst="rect">
            <a:avLst/>
          </a:prstGeom>
        </p:spPr>
      </p:pic>
      <p:sp>
        <p:nvSpPr>
          <p:cNvPr id="5" name="Shape 100"/>
          <p:cNvSpPr txBox="1"/>
          <p:nvPr/>
        </p:nvSpPr>
        <p:spPr>
          <a:xfrm>
            <a:off x="60700" y="-18712"/>
            <a:ext cx="8266554" cy="52322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CO" sz="2800" b="1" i="0" u="none" strike="noStrike" cap="none" dirty="0">
                <a:solidFill>
                  <a:schemeClr val="dk1"/>
                </a:solidFill>
                <a:latin typeface="Calibri"/>
                <a:ea typeface="Calibri"/>
                <a:cs typeface="Calibri"/>
                <a:sym typeface="Calibri"/>
              </a:rPr>
              <a:t>CONSTRUCCIÓN DEL MODELO </a:t>
            </a:r>
            <a:r>
              <a:rPr lang="es-CO" sz="2800" b="1" i="0" u="none" strike="noStrike" cap="none" dirty="0">
                <a:solidFill>
                  <a:schemeClr val="dk1"/>
                </a:solidFill>
                <a:latin typeface="Calibri"/>
                <a:ea typeface="Calibri"/>
                <a:cs typeface="Calibri"/>
                <a:sym typeface="Wingdings" panose="05000000000000000000" pitchFamily="2" charset="2"/>
              </a:rPr>
              <a:t>NUMÉRICO</a:t>
            </a:r>
            <a:endParaRPr sz="2800" b="1" i="0" u="none" strike="noStrike" cap="none" dirty="0">
              <a:solidFill>
                <a:schemeClr val="dk1"/>
              </a:solidFill>
              <a:latin typeface="Calibri"/>
              <a:ea typeface="Calibri"/>
              <a:cs typeface="Calibri"/>
              <a:sym typeface="Calibri"/>
            </a:endParaRPr>
          </a:p>
        </p:txBody>
      </p:sp>
      <p:cxnSp>
        <p:nvCxnSpPr>
          <p:cNvPr id="6" name="Shape 101"/>
          <p:cNvCxnSpPr/>
          <p:nvPr/>
        </p:nvCxnSpPr>
        <p:spPr>
          <a:xfrm>
            <a:off x="0" y="523220"/>
            <a:ext cx="2686903" cy="0"/>
          </a:xfrm>
          <a:prstGeom prst="straightConnector1">
            <a:avLst/>
          </a:prstGeom>
          <a:noFill/>
          <a:ln w="28575" cap="flat" cmpd="sng">
            <a:solidFill>
              <a:schemeClr val="dk1"/>
            </a:solidFill>
            <a:prstDash val="solid"/>
            <a:miter lim="800000"/>
            <a:headEnd type="none" w="sm" len="sm"/>
            <a:tailEnd type="none" w="sm" len="sm"/>
          </a:ln>
        </p:spPr>
      </p:cxnSp>
      <p:pic>
        <p:nvPicPr>
          <p:cNvPr id="7" name="Shape 102"/>
          <p:cNvPicPr preferRelativeResize="0"/>
          <p:nvPr/>
        </p:nvPicPr>
        <p:blipFill rotWithShape="1">
          <a:blip r:embed="rId4">
            <a:alphaModFix/>
          </a:blip>
          <a:srcRect b="17939"/>
          <a:stretch/>
        </p:blipFill>
        <p:spPr>
          <a:xfrm>
            <a:off x="7655847" y="90616"/>
            <a:ext cx="1488153" cy="593124"/>
          </a:xfrm>
          <a:prstGeom prst="rect">
            <a:avLst/>
          </a:prstGeom>
          <a:noFill/>
          <a:ln>
            <a:noFill/>
          </a:ln>
        </p:spPr>
      </p:pic>
      <p:sp>
        <p:nvSpPr>
          <p:cNvPr id="12" name="CuadroTexto 11"/>
          <p:cNvSpPr txBox="1"/>
          <p:nvPr/>
        </p:nvSpPr>
        <p:spPr>
          <a:xfrm>
            <a:off x="193830" y="3776349"/>
            <a:ext cx="8270214" cy="707886"/>
          </a:xfrm>
          <a:prstGeom prst="rect">
            <a:avLst/>
          </a:prstGeom>
          <a:noFill/>
        </p:spPr>
        <p:txBody>
          <a:bodyPr wrap="none" rtlCol="0">
            <a:spAutoFit/>
          </a:bodyPr>
          <a:lstStyle/>
          <a:p>
            <a:pPr algn="ctr"/>
            <a:r>
              <a:rPr lang="es-CO" sz="2000" b="1" i="1" dirty="0"/>
              <a:t>Función objetivo</a:t>
            </a:r>
          </a:p>
          <a:p>
            <a:pPr algn="ctr"/>
            <a:r>
              <a:rPr lang="es-CO" sz="2000" b="1" i="1" dirty="0"/>
              <a:t> </a:t>
            </a:r>
            <a:r>
              <a:rPr lang="es-CO" sz="1800"/>
              <a:t>(Cuáles </a:t>
            </a:r>
            <a:r>
              <a:rPr lang="es-CO" sz="1800" dirty="0"/>
              <a:t>son las características de la flor que permiten diferenciar </a:t>
            </a:r>
            <a:r>
              <a:rPr lang="es-CO" sz="1800"/>
              <a:t>su especie?)</a:t>
            </a:r>
            <a:endParaRPr lang="es-CO" sz="1800" dirty="0"/>
          </a:p>
        </p:txBody>
      </p:sp>
      <p:sp>
        <p:nvSpPr>
          <p:cNvPr id="13" name="Flecha abajo 12"/>
          <p:cNvSpPr/>
          <p:nvPr/>
        </p:nvSpPr>
        <p:spPr>
          <a:xfrm>
            <a:off x="3648722" y="3169328"/>
            <a:ext cx="249635" cy="59480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 name="Flecha abajo 13"/>
          <p:cNvSpPr/>
          <p:nvPr/>
        </p:nvSpPr>
        <p:spPr>
          <a:xfrm>
            <a:off x="3605394" y="4675552"/>
            <a:ext cx="249635" cy="59480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Tree>
    <p:extLst>
      <p:ext uri="{BB962C8B-B14F-4D97-AF65-F5344CB8AC3E}">
        <p14:creationId xmlns:p14="http://schemas.microsoft.com/office/powerpoint/2010/main" val="1937187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Manipulating Granularity: Group By</a:t>
            </a:r>
          </a:p>
        </p:txBody>
      </p:sp>
      <p:grpSp>
        <p:nvGrpSpPr>
          <p:cNvPr id="80" name="Group 79"/>
          <p:cNvGrpSpPr/>
          <p:nvPr/>
        </p:nvGrpSpPr>
        <p:grpSpPr>
          <a:xfrm>
            <a:off x="691531" y="2241948"/>
            <a:ext cx="777248" cy="305830"/>
            <a:chOff x="922041" y="1846263"/>
            <a:chExt cx="1036330" cy="407773"/>
          </a:xfrm>
        </p:grpSpPr>
        <p:sp>
          <p:nvSpPr>
            <p:cNvPr id="3" name="Rectangle 2"/>
            <p:cNvSpPr/>
            <p:nvPr/>
          </p:nvSpPr>
          <p:spPr>
            <a:xfrm>
              <a:off x="922041" y="18462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1800" dirty="0"/>
                <a:t>A</a:t>
              </a:r>
            </a:p>
          </p:txBody>
        </p:sp>
        <p:sp>
          <p:nvSpPr>
            <p:cNvPr id="16" name="Rectangle 15"/>
            <p:cNvSpPr/>
            <p:nvPr/>
          </p:nvSpPr>
          <p:spPr>
            <a:xfrm>
              <a:off x="1464966" y="18462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a:t>3</a:t>
              </a:r>
            </a:p>
          </p:txBody>
        </p:sp>
      </p:grpSp>
      <p:grpSp>
        <p:nvGrpSpPr>
          <p:cNvPr id="79" name="Group 78"/>
          <p:cNvGrpSpPr/>
          <p:nvPr/>
        </p:nvGrpSpPr>
        <p:grpSpPr>
          <a:xfrm>
            <a:off x="691531" y="2641998"/>
            <a:ext cx="777248" cy="305830"/>
            <a:chOff x="922041" y="2379663"/>
            <a:chExt cx="1036330" cy="407773"/>
          </a:xfrm>
        </p:grpSpPr>
        <p:sp>
          <p:nvSpPr>
            <p:cNvPr id="17" name="Rectangle 16"/>
            <p:cNvSpPr/>
            <p:nvPr/>
          </p:nvSpPr>
          <p:spPr>
            <a:xfrm>
              <a:off x="922041" y="23796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1800" dirty="0"/>
                <a:t>B</a:t>
              </a:r>
            </a:p>
          </p:txBody>
        </p:sp>
        <p:sp>
          <p:nvSpPr>
            <p:cNvPr id="18" name="Rectangle 17"/>
            <p:cNvSpPr/>
            <p:nvPr/>
          </p:nvSpPr>
          <p:spPr>
            <a:xfrm>
              <a:off x="1464966" y="23796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a:t>1</a:t>
              </a:r>
            </a:p>
          </p:txBody>
        </p:sp>
      </p:grpSp>
      <p:grpSp>
        <p:nvGrpSpPr>
          <p:cNvPr id="78" name="Group 77"/>
          <p:cNvGrpSpPr/>
          <p:nvPr/>
        </p:nvGrpSpPr>
        <p:grpSpPr>
          <a:xfrm>
            <a:off x="691531" y="3042048"/>
            <a:ext cx="777248" cy="305830"/>
            <a:chOff x="922041" y="2913063"/>
            <a:chExt cx="1036330" cy="407773"/>
          </a:xfrm>
        </p:grpSpPr>
        <p:sp>
          <p:nvSpPr>
            <p:cNvPr id="19" name="Rectangle 18"/>
            <p:cNvSpPr/>
            <p:nvPr/>
          </p:nvSpPr>
          <p:spPr>
            <a:xfrm>
              <a:off x="922041" y="29130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1800" dirty="0"/>
                <a:t>C</a:t>
              </a:r>
            </a:p>
          </p:txBody>
        </p:sp>
        <p:sp>
          <p:nvSpPr>
            <p:cNvPr id="20" name="Rectangle 19"/>
            <p:cNvSpPr/>
            <p:nvPr/>
          </p:nvSpPr>
          <p:spPr>
            <a:xfrm>
              <a:off x="1464966" y="29130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a:t>4</a:t>
              </a:r>
            </a:p>
          </p:txBody>
        </p:sp>
      </p:grpSp>
      <p:grpSp>
        <p:nvGrpSpPr>
          <p:cNvPr id="77" name="Group 76"/>
          <p:cNvGrpSpPr/>
          <p:nvPr/>
        </p:nvGrpSpPr>
        <p:grpSpPr>
          <a:xfrm>
            <a:off x="691531" y="3442098"/>
            <a:ext cx="777248" cy="305830"/>
            <a:chOff x="922041" y="3446463"/>
            <a:chExt cx="1036330" cy="407773"/>
          </a:xfrm>
        </p:grpSpPr>
        <p:sp>
          <p:nvSpPr>
            <p:cNvPr id="21" name="Rectangle 20"/>
            <p:cNvSpPr/>
            <p:nvPr/>
          </p:nvSpPr>
          <p:spPr>
            <a:xfrm>
              <a:off x="922041" y="34464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1800" dirty="0"/>
                <a:t>A</a:t>
              </a:r>
            </a:p>
          </p:txBody>
        </p:sp>
        <p:sp>
          <p:nvSpPr>
            <p:cNvPr id="22" name="Rectangle 21"/>
            <p:cNvSpPr/>
            <p:nvPr/>
          </p:nvSpPr>
          <p:spPr>
            <a:xfrm>
              <a:off x="1464966" y="34464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a:t>1</a:t>
              </a:r>
            </a:p>
          </p:txBody>
        </p:sp>
      </p:grpSp>
      <p:grpSp>
        <p:nvGrpSpPr>
          <p:cNvPr id="76" name="Group 75"/>
          <p:cNvGrpSpPr/>
          <p:nvPr/>
        </p:nvGrpSpPr>
        <p:grpSpPr>
          <a:xfrm>
            <a:off x="691531" y="3842148"/>
            <a:ext cx="777248" cy="305830"/>
            <a:chOff x="922041" y="3979863"/>
            <a:chExt cx="1036330" cy="407773"/>
          </a:xfrm>
        </p:grpSpPr>
        <p:sp>
          <p:nvSpPr>
            <p:cNvPr id="23" name="Rectangle 22"/>
            <p:cNvSpPr/>
            <p:nvPr/>
          </p:nvSpPr>
          <p:spPr>
            <a:xfrm>
              <a:off x="922041" y="39798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1800" dirty="0"/>
                <a:t>B</a:t>
              </a:r>
            </a:p>
          </p:txBody>
        </p:sp>
        <p:sp>
          <p:nvSpPr>
            <p:cNvPr id="24" name="Rectangle 23"/>
            <p:cNvSpPr/>
            <p:nvPr/>
          </p:nvSpPr>
          <p:spPr>
            <a:xfrm>
              <a:off x="1464966" y="39798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a:t>5</a:t>
              </a:r>
            </a:p>
          </p:txBody>
        </p:sp>
      </p:grpSp>
      <p:grpSp>
        <p:nvGrpSpPr>
          <p:cNvPr id="75" name="Group 74"/>
          <p:cNvGrpSpPr/>
          <p:nvPr/>
        </p:nvGrpSpPr>
        <p:grpSpPr>
          <a:xfrm>
            <a:off x="691531" y="4242198"/>
            <a:ext cx="777248" cy="305830"/>
            <a:chOff x="922041" y="4513263"/>
            <a:chExt cx="1036330" cy="407773"/>
          </a:xfrm>
        </p:grpSpPr>
        <p:sp>
          <p:nvSpPr>
            <p:cNvPr id="25" name="Rectangle 24"/>
            <p:cNvSpPr/>
            <p:nvPr/>
          </p:nvSpPr>
          <p:spPr>
            <a:xfrm>
              <a:off x="922041" y="45132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1800" dirty="0"/>
                <a:t>C</a:t>
              </a:r>
            </a:p>
          </p:txBody>
        </p:sp>
        <p:sp>
          <p:nvSpPr>
            <p:cNvPr id="26" name="Rectangle 25"/>
            <p:cNvSpPr/>
            <p:nvPr/>
          </p:nvSpPr>
          <p:spPr>
            <a:xfrm>
              <a:off x="1464966" y="45132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a:t>9</a:t>
              </a:r>
            </a:p>
          </p:txBody>
        </p:sp>
      </p:grpSp>
      <p:grpSp>
        <p:nvGrpSpPr>
          <p:cNvPr id="73" name="Group 72"/>
          <p:cNvGrpSpPr/>
          <p:nvPr/>
        </p:nvGrpSpPr>
        <p:grpSpPr>
          <a:xfrm>
            <a:off x="691531" y="5042298"/>
            <a:ext cx="777248" cy="305830"/>
            <a:chOff x="922041" y="5580063"/>
            <a:chExt cx="1036330" cy="407773"/>
          </a:xfrm>
        </p:grpSpPr>
        <p:sp>
          <p:nvSpPr>
            <p:cNvPr id="37" name="Rectangle 36"/>
            <p:cNvSpPr/>
            <p:nvPr/>
          </p:nvSpPr>
          <p:spPr>
            <a:xfrm>
              <a:off x="922041" y="55800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1800" dirty="0"/>
                <a:t>B</a:t>
              </a:r>
            </a:p>
          </p:txBody>
        </p:sp>
        <p:sp>
          <p:nvSpPr>
            <p:cNvPr id="38" name="Rectangle 37"/>
            <p:cNvSpPr/>
            <p:nvPr/>
          </p:nvSpPr>
          <p:spPr>
            <a:xfrm>
              <a:off x="1464966" y="55800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a:t>6</a:t>
              </a:r>
            </a:p>
          </p:txBody>
        </p:sp>
      </p:grpSp>
      <p:grpSp>
        <p:nvGrpSpPr>
          <p:cNvPr id="72" name="Group 71"/>
          <p:cNvGrpSpPr/>
          <p:nvPr/>
        </p:nvGrpSpPr>
        <p:grpSpPr>
          <a:xfrm>
            <a:off x="691531" y="5442348"/>
            <a:ext cx="777248" cy="305830"/>
            <a:chOff x="922041" y="6113463"/>
            <a:chExt cx="1036330" cy="407773"/>
          </a:xfrm>
        </p:grpSpPr>
        <p:sp>
          <p:nvSpPr>
            <p:cNvPr id="40" name="Rectangle 39"/>
            <p:cNvSpPr/>
            <p:nvPr/>
          </p:nvSpPr>
          <p:spPr>
            <a:xfrm>
              <a:off x="922041" y="61134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1800" dirty="0"/>
                <a:t>C</a:t>
              </a:r>
            </a:p>
          </p:txBody>
        </p:sp>
        <p:sp>
          <p:nvSpPr>
            <p:cNvPr id="41" name="Rectangle 40"/>
            <p:cNvSpPr/>
            <p:nvPr/>
          </p:nvSpPr>
          <p:spPr>
            <a:xfrm>
              <a:off x="1464966" y="61134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a:t>5</a:t>
              </a:r>
            </a:p>
          </p:txBody>
        </p:sp>
      </p:grpSp>
      <p:sp>
        <p:nvSpPr>
          <p:cNvPr id="43" name="TextBox 42"/>
          <p:cNvSpPr txBox="1"/>
          <p:nvPr/>
        </p:nvSpPr>
        <p:spPr>
          <a:xfrm>
            <a:off x="615308" y="1917839"/>
            <a:ext cx="417102" cy="253916"/>
          </a:xfrm>
          <a:prstGeom prst="rect">
            <a:avLst/>
          </a:prstGeom>
        </p:spPr>
        <p:txBody>
          <a:bodyPr wrap="none" rtlCol="0">
            <a:spAutoFit/>
          </a:bodyPr>
          <a:lstStyle/>
          <a:p>
            <a:r>
              <a:rPr lang="en-US" sz="1050"/>
              <a:t>Key</a:t>
            </a:r>
          </a:p>
        </p:txBody>
      </p:sp>
      <p:sp>
        <p:nvSpPr>
          <p:cNvPr id="44" name="TextBox 43"/>
          <p:cNvSpPr txBox="1"/>
          <p:nvPr/>
        </p:nvSpPr>
        <p:spPr>
          <a:xfrm>
            <a:off x="1011578" y="1917839"/>
            <a:ext cx="470000" cy="253916"/>
          </a:xfrm>
          <a:prstGeom prst="rect">
            <a:avLst/>
          </a:prstGeom>
        </p:spPr>
        <p:txBody>
          <a:bodyPr wrap="none" rtlCol="0">
            <a:spAutoFit/>
          </a:bodyPr>
          <a:lstStyle/>
          <a:p>
            <a:r>
              <a:rPr lang="en-US" sz="1050"/>
              <a:t>Data</a:t>
            </a:r>
          </a:p>
        </p:txBody>
      </p:sp>
      <p:grpSp>
        <p:nvGrpSpPr>
          <p:cNvPr id="74" name="Group 73"/>
          <p:cNvGrpSpPr/>
          <p:nvPr/>
        </p:nvGrpSpPr>
        <p:grpSpPr>
          <a:xfrm>
            <a:off x="691531" y="4642248"/>
            <a:ext cx="777248" cy="305830"/>
            <a:chOff x="922041" y="5046663"/>
            <a:chExt cx="1036330" cy="407773"/>
          </a:xfrm>
        </p:grpSpPr>
        <p:sp>
          <p:nvSpPr>
            <p:cNvPr id="64" name="Rectangle 63"/>
            <p:cNvSpPr/>
            <p:nvPr/>
          </p:nvSpPr>
          <p:spPr>
            <a:xfrm>
              <a:off x="922041" y="50466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1800" dirty="0"/>
                <a:t>A</a:t>
              </a:r>
            </a:p>
          </p:txBody>
        </p:sp>
        <p:sp>
          <p:nvSpPr>
            <p:cNvPr id="65" name="Rectangle 64"/>
            <p:cNvSpPr/>
            <p:nvPr/>
          </p:nvSpPr>
          <p:spPr>
            <a:xfrm>
              <a:off x="1464966" y="50466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a:t>2</a:t>
              </a:r>
            </a:p>
          </p:txBody>
        </p:sp>
      </p:grpSp>
      <p:grpSp>
        <p:nvGrpSpPr>
          <p:cNvPr id="81" name="Group 80"/>
          <p:cNvGrpSpPr/>
          <p:nvPr/>
        </p:nvGrpSpPr>
        <p:grpSpPr>
          <a:xfrm>
            <a:off x="691531" y="2241948"/>
            <a:ext cx="777248" cy="305830"/>
            <a:chOff x="922041" y="1846263"/>
            <a:chExt cx="1036330" cy="407773"/>
          </a:xfrm>
        </p:grpSpPr>
        <p:sp>
          <p:nvSpPr>
            <p:cNvPr id="82" name="Rectangle 81"/>
            <p:cNvSpPr/>
            <p:nvPr/>
          </p:nvSpPr>
          <p:spPr>
            <a:xfrm>
              <a:off x="922041" y="18462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1800" dirty="0"/>
                <a:t>A</a:t>
              </a:r>
            </a:p>
          </p:txBody>
        </p:sp>
        <p:sp>
          <p:nvSpPr>
            <p:cNvPr id="83" name="Rectangle 82"/>
            <p:cNvSpPr/>
            <p:nvPr/>
          </p:nvSpPr>
          <p:spPr>
            <a:xfrm>
              <a:off x="1464966" y="18462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a:t>3</a:t>
              </a:r>
            </a:p>
          </p:txBody>
        </p:sp>
      </p:grpSp>
      <p:grpSp>
        <p:nvGrpSpPr>
          <p:cNvPr id="84" name="Group 83"/>
          <p:cNvGrpSpPr/>
          <p:nvPr/>
        </p:nvGrpSpPr>
        <p:grpSpPr>
          <a:xfrm>
            <a:off x="691531" y="2641998"/>
            <a:ext cx="777248" cy="305830"/>
            <a:chOff x="922041" y="2379663"/>
            <a:chExt cx="1036330" cy="407773"/>
          </a:xfrm>
        </p:grpSpPr>
        <p:sp>
          <p:nvSpPr>
            <p:cNvPr id="85" name="Rectangle 84"/>
            <p:cNvSpPr/>
            <p:nvPr/>
          </p:nvSpPr>
          <p:spPr>
            <a:xfrm>
              <a:off x="922041" y="23796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1800" dirty="0"/>
                <a:t>B</a:t>
              </a:r>
            </a:p>
          </p:txBody>
        </p:sp>
        <p:sp>
          <p:nvSpPr>
            <p:cNvPr id="86" name="Rectangle 85"/>
            <p:cNvSpPr/>
            <p:nvPr/>
          </p:nvSpPr>
          <p:spPr>
            <a:xfrm>
              <a:off x="1464966" y="23796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a:t>1</a:t>
              </a:r>
            </a:p>
          </p:txBody>
        </p:sp>
      </p:grpSp>
      <p:grpSp>
        <p:nvGrpSpPr>
          <p:cNvPr id="87" name="Group 86"/>
          <p:cNvGrpSpPr/>
          <p:nvPr/>
        </p:nvGrpSpPr>
        <p:grpSpPr>
          <a:xfrm>
            <a:off x="691531" y="3042048"/>
            <a:ext cx="777248" cy="305830"/>
            <a:chOff x="922041" y="2913063"/>
            <a:chExt cx="1036330" cy="407773"/>
          </a:xfrm>
        </p:grpSpPr>
        <p:sp>
          <p:nvSpPr>
            <p:cNvPr id="88" name="Rectangle 87"/>
            <p:cNvSpPr/>
            <p:nvPr/>
          </p:nvSpPr>
          <p:spPr>
            <a:xfrm>
              <a:off x="922041" y="29130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1800" dirty="0"/>
                <a:t>C</a:t>
              </a:r>
            </a:p>
          </p:txBody>
        </p:sp>
        <p:sp>
          <p:nvSpPr>
            <p:cNvPr id="89" name="Rectangle 88"/>
            <p:cNvSpPr/>
            <p:nvPr/>
          </p:nvSpPr>
          <p:spPr>
            <a:xfrm>
              <a:off x="1464966" y="29130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a:t>4</a:t>
              </a:r>
            </a:p>
          </p:txBody>
        </p:sp>
      </p:grpSp>
      <p:grpSp>
        <p:nvGrpSpPr>
          <p:cNvPr id="90" name="Group 89"/>
          <p:cNvGrpSpPr/>
          <p:nvPr/>
        </p:nvGrpSpPr>
        <p:grpSpPr>
          <a:xfrm>
            <a:off x="691531" y="3442098"/>
            <a:ext cx="777248" cy="305830"/>
            <a:chOff x="922041" y="3446463"/>
            <a:chExt cx="1036330" cy="407773"/>
          </a:xfrm>
        </p:grpSpPr>
        <p:sp>
          <p:nvSpPr>
            <p:cNvPr id="91" name="Rectangle 90"/>
            <p:cNvSpPr/>
            <p:nvPr/>
          </p:nvSpPr>
          <p:spPr>
            <a:xfrm>
              <a:off x="922041" y="34464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1800" dirty="0"/>
                <a:t>A</a:t>
              </a:r>
            </a:p>
          </p:txBody>
        </p:sp>
        <p:sp>
          <p:nvSpPr>
            <p:cNvPr id="92" name="Rectangle 91"/>
            <p:cNvSpPr/>
            <p:nvPr/>
          </p:nvSpPr>
          <p:spPr>
            <a:xfrm>
              <a:off x="1464966" y="34464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a:t>1</a:t>
              </a:r>
            </a:p>
          </p:txBody>
        </p:sp>
      </p:grpSp>
      <p:grpSp>
        <p:nvGrpSpPr>
          <p:cNvPr id="93" name="Group 92"/>
          <p:cNvGrpSpPr/>
          <p:nvPr/>
        </p:nvGrpSpPr>
        <p:grpSpPr>
          <a:xfrm>
            <a:off x="691531" y="3842148"/>
            <a:ext cx="777248" cy="305830"/>
            <a:chOff x="922041" y="3979863"/>
            <a:chExt cx="1036330" cy="407773"/>
          </a:xfrm>
        </p:grpSpPr>
        <p:sp>
          <p:nvSpPr>
            <p:cNvPr id="94" name="Rectangle 93"/>
            <p:cNvSpPr/>
            <p:nvPr/>
          </p:nvSpPr>
          <p:spPr>
            <a:xfrm>
              <a:off x="922041" y="39798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1800" dirty="0"/>
                <a:t>B</a:t>
              </a:r>
            </a:p>
          </p:txBody>
        </p:sp>
        <p:sp>
          <p:nvSpPr>
            <p:cNvPr id="95" name="Rectangle 94"/>
            <p:cNvSpPr/>
            <p:nvPr/>
          </p:nvSpPr>
          <p:spPr>
            <a:xfrm>
              <a:off x="1464966" y="39798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a:t>5</a:t>
              </a:r>
            </a:p>
          </p:txBody>
        </p:sp>
      </p:grpSp>
      <p:grpSp>
        <p:nvGrpSpPr>
          <p:cNvPr id="96" name="Group 95"/>
          <p:cNvGrpSpPr/>
          <p:nvPr/>
        </p:nvGrpSpPr>
        <p:grpSpPr>
          <a:xfrm>
            <a:off x="691531" y="4242198"/>
            <a:ext cx="777248" cy="305830"/>
            <a:chOff x="922041" y="4513263"/>
            <a:chExt cx="1036330" cy="407773"/>
          </a:xfrm>
        </p:grpSpPr>
        <p:sp>
          <p:nvSpPr>
            <p:cNvPr id="97" name="Rectangle 96"/>
            <p:cNvSpPr/>
            <p:nvPr/>
          </p:nvSpPr>
          <p:spPr>
            <a:xfrm>
              <a:off x="922041" y="45132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1800" dirty="0"/>
                <a:t>C</a:t>
              </a:r>
            </a:p>
          </p:txBody>
        </p:sp>
        <p:sp>
          <p:nvSpPr>
            <p:cNvPr id="98" name="Rectangle 97"/>
            <p:cNvSpPr/>
            <p:nvPr/>
          </p:nvSpPr>
          <p:spPr>
            <a:xfrm>
              <a:off x="1464966" y="45132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a:t>9</a:t>
              </a:r>
            </a:p>
          </p:txBody>
        </p:sp>
      </p:grpSp>
      <p:grpSp>
        <p:nvGrpSpPr>
          <p:cNvPr id="99" name="Group 98"/>
          <p:cNvGrpSpPr/>
          <p:nvPr/>
        </p:nvGrpSpPr>
        <p:grpSpPr>
          <a:xfrm>
            <a:off x="691531" y="5042298"/>
            <a:ext cx="777248" cy="305830"/>
            <a:chOff x="922041" y="5580063"/>
            <a:chExt cx="1036330" cy="407773"/>
          </a:xfrm>
        </p:grpSpPr>
        <p:sp>
          <p:nvSpPr>
            <p:cNvPr id="100" name="Rectangle 99"/>
            <p:cNvSpPr/>
            <p:nvPr/>
          </p:nvSpPr>
          <p:spPr>
            <a:xfrm>
              <a:off x="922041" y="55800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1800" dirty="0"/>
                <a:t>B</a:t>
              </a:r>
            </a:p>
          </p:txBody>
        </p:sp>
        <p:sp>
          <p:nvSpPr>
            <p:cNvPr id="101" name="Rectangle 100"/>
            <p:cNvSpPr/>
            <p:nvPr/>
          </p:nvSpPr>
          <p:spPr>
            <a:xfrm>
              <a:off x="1464966" y="55800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a:t>6</a:t>
              </a:r>
            </a:p>
          </p:txBody>
        </p:sp>
      </p:grpSp>
      <p:grpSp>
        <p:nvGrpSpPr>
          <p:cNvPr id="102" name="Group 101"/>
          <p:cNvGrpSpPr/>
          <p:nvPr/>
        </p:nvGrpSpPr>
        <p:grpSpPr>
          <a:xfrm>
            <a:off x="691531" y="5442348"/>
            <a:ext cx="777248" cy="305830"/>
            <a:chOff x="922041" y="6113463"/>
            <a:chExt cx="1036330" cy="407773"/>
          </a:xfrm>
        </p:grpSpPr>
        <p:sp>
          <p:nvSpPr>
            <p:cNvPr id="103" name="Rectangle 102"/>
            <p:cNvSpPr/>
            <p:nvPr/>
          </p:nvSpPr>
          <p:spPr>
            <a:xfrm>
              <a:off x="922041" y="61134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1800" dirty="0"/>
                <a:t>C</a:t>
              </a:r>
            </a:p>
          </p:txBody>
        </p:sp>
        <p:sp>
          <p:nvSpPr>
            <p:cNvPr id="104" name="Rectangle 103"/>
            <p:cNvSpPr/>
            <p:nvPr/>
          </p:nvSpPr>
          <p:spPr>
            <a:xfrm>
              <a:off x="1464966" y="61134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a:t>5</a:t>
              </a:r>
            </a:p>
          </p:txBody>
        </p:sp>
      </p:grpSp>
      <p:grpSp>
        <p:nvGrpSpPr>
          <p:cNvPr id="105" name="Group 104"/>
          <p:cNvGrpSpPr/>
          <p:nvPr/>
        </p:nvGrpSpPr>
        <p:grpSpPr>
          <a:xfrm>
            <a:off x="691531" y="4642248"/>
            <a:ext cx="777248" cy="305830"/>
            <a:chOff x="922041" y="5046663"/>
            <a:chExt cx="1036330" cy="407773"/>
          </a:xfrm>
        </p:grpSpPr>
        <p:sp>
          <p:nvSpPr>
            <p:cNvPr id="106" name="Rectangle 105"/>
            <p:cNvSpPr/>
            <p:nvPr/>
          </p:nvSpPr>
          <p:spPr>
            <a:xfrm>
              <a:off x="922041" y="50466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1800" dirty="0"/>
                <a:t>A</a:t>
              </a:r>
            </a:p>
          </p:txBody>
        </p:sp>
        <p:sp>
          <p:nvSpPr>
            <p:cNvPr id="107" name="Rectangle 106"/>
            <p:cNvSpPr/>
            <p:nvPr/>
          </p:nvSpPr>
          <p:spPr>
            <a:xfrm>
              <a:off x="1464966" y="50466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a:t>2</a:t>
              </a:r>
            </a:p>
          </p:txBody>
        </p:sp>
      </p:grpSp>
    </p:spTree>
    <p:extLst>
      <p:ext uri="{BB962C8B-B14F-4D97-AF65-F5344CB8AC3E}">
        <p14:creationId xmlns:p14="http://schemas.microsoft.com/office/powerpoint/2010/main" val="24220671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Manipulating Granularity: Group By</a:t>
            </a:r>
          </a:p>
        </p:txBody>
      </p:sp>
      <p:sp>
        <p:nvSpPr>
          <p:cNvPr id="43" name="TextBox 42"/>
          <p:cNvSpPr txBox="1"/>
          <p:nvPr/>
        </p:nvSpPr>
        <p:spPr>
          <a:xfrm>
            <a:off x="615308" y="1917839"/>
            <a:ext cx="417102" cy="253916"/>
          </a:xfrm>
          <a:prstGeom prst="rect">
            <a:avLst/>
          </a:prstGeom>
        </p:spPr>
        <p:txBody>
          <a:bodyPr wrap="none" rtlCol="0">
            <a:spAutoFit/>
          </a:bodyPr>
          <a:lstStyle/>
          <a:p>
            <a:r>
              <a:rPr lang="en-US" sz="1050"/>
              <a:t>Key</a:t>
            </a:r>
          </a:p>
        </p:txBody>
      </p:sp>
      <p:sp>
        <p:nvSpPr>
          <p:cNvPr id="44" name="TextBox 43"/>
          <p:cNvSpPr txBox="1"/>
          <p:nvPr/>
        </p:nvSpPr>
        <p:spPr>
          <a:xfrm>
            <a:off x="1011578" y="1917839"/>
            <a:ext cx="470000" cy="253916"/>
          </a:xfrm>
          <a:prstGeom prst="rect">
            <a:avLst/>
          </a:prstGeom>
        </p:spPr>
        <p:txBody>
          <a:bodyPr wrap="none" rtlCol="0">
            <a:spAutoFit/>
          </a:bodyPr>
          <a:lstStyle/>
          <a:p>
            <a:r>
              <a:rPr lang="en-US" sz="1050"/>
              <a:t>Data</a:t>
            </a:r>
          </a:p>
        </p:txBody>
      </p:sp>
      <p:grpSp>
        <p:nvGrpSpPr>
          <p:cNvPr id="72" name="Group 71"/>
          <p:cNvGrpSpPr/>
          <p:nvPr/>
        </p:nvGrpSpPr>
        <p:grpSpPr>
          <a:xfrm>
            <a:off x="2698636" y="2172697"/>
            <a:ext cx="777248" cy="305830"/>
            <a:chOff x="931566" y="1442351"/>
            <a:chExt cx="1036330" cy="407773"/>
          </a:xfrm>
        </p:grpSpPr>
        <p:sp>
          <p:nvSpPr>
            <p:cNvPr id="73" name="Rectangle 72"/>
            <p:cNvSpPr/>
            <p:nvPr/>
          </p:nvSpPr>
          <p:spPr>
            <a:xfrm>
              <a:off x="931566" y="1442351"/>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1800" dirty="0"/>
                <a:t>A</a:t>
              </a:r>
            </a:p>
          </p:txBody>
        </p:sp>
        <p:sp>
          <p:nvSpPr>
            <p:cNvPr id="74" name="Rectangle 73"/>
            <p:cNvSpPr/>
            <p:nvPr/>
          </p:nvSpPr>
          <p:spPr>
            <a:xfrm>
              <a:off x="1474491" y="1442351"/>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a:t>3</a:t>
              </a:r>
            </a:p>
          </p:txBody>
        </p:sp>
      </p:grpSp>
      <p:grpSp>
        <p:nvGrpSpPr>
          <p:cNvPr id="75" name="Group 74"/>
          <p:cNvGrpSpPr/>
          <p:nvPr/>
        </p:nvGrpSpPr>
        <p:grpSpPr>
          <a:xfrm>
            <a:off x="2698636" y="2532405"/>
            <a:ext cx="777248" cy="305830"/>
            <a:chOff x="931566" y="3042551"/>
            <a:chExt cx="1036330" cy="407773"/>
          </a:xfrm>
        </p:grpSpPr>
        <p:sp>
          <p:nvSpPr>
            <p:cNvPr id="76" name="Rectangle 75"/>
            <p:cNvSpPr/>
            <p:nvPr/>
          </p:nvSpPr>
          <p:spPr>
            <a:xfrm>
              <a:off x="931566" y="3042551"/>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1800" dirty="0"/>
                <a:t>A</a:t>
              </a:r>
            </a:p>
          </p:txBody>
        </p:sp>
        <p:sp>
          <p:nvSpPr>
            <p:cNvPr id="77" name="Rectangle 76"/>
            <p:cNvSpPr/>
            <p:nvPr/>
          </p:nvSpPr>
          <p:spPr>
            <a:xfrm>
              <a:off x="1474491" y="3042551"/>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a:t>1</a:t>
              </a:r>
            </a:p>
          </p:txBody>
        </p:sp>
      </p:grpSp>
      <p:grpSp>
        <p:nvGrpSpPr>
          <p:cNvPr id="78" name="Group 77"/>
          <p:cNvGrpSpPr/>
          <p:nvPr/>
        </p:nvGrpSpPr>
        <p:grpSpPr>
          <a:xfrm>
            <a:off x="2698636" y="2892114"/>
            <a:ext cx="777248" cy="305830"/>
            <a:chOff x="931566" y="3042551"/>
            <a:chExt cx="1036330" cy="407773"/>
          </a:xfrm>
        </p:grpSpPr>
        <p:sp>
          <p:nvSpPr>
            <p:cNvPr id="79" name="Rectangle 78"/>
            <p:cNvSpPr/>
            <p:nvPr/>
          </p:nvSpPr>
          <p:spPr>
            <a:xfrm>
              <a:off x="931566" y="3042551"/>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1800" dirty="0"/>
                <a:t>A</a:t>
              </a:r>
            </a:p>
          </p:txBody>
        </p:sp>
        <p:sp>
          <p:nvSpPr>
            <p:cNvPr id="80" name="Rectangle 79"/>
            <p:cNvSpPr/>
            <p:nvPr/>
          </p:nvSpPr>
          <p:spPr>
            <a:xfrm>
              <a:off x="1474491" y="3042551"/>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a:t>2</a:t>
              </a:r>
            </a:p>
          </p:txBody>
        </p:sp>
      </p:grpSp>
      <p:grpSp>
        <p:nvGrpSpPr>
          <p:cNvPr id="83" name="Group 82"/>
          <p:cNvGrpSpPr/>
          <p:nvPr/>
        </p:nvGrpSpPr>
        <p:grpSpPr>
          <a:xfrm>
            <a:off x="691531" y="2241948"/>
            <a:ext cx="777248" cy="305830"/>
            <a:chOff x="922041" y="1846263"/>
            <a:chExt cx="1036330" cy="407773"/>
          </a:xfrm>
        </p:grpSpPr>
        <p:sp>
          <p:nvSpPr>
            <p:cNvPr id="84" name="Rectangle 83"/>
            <p:cNvSpPr/>
            <p:nvPr/>
          </p:nvSpPr>
          <p:spPr>
            <a:xfrm>
              <a:off x="922041" y="18462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1800" dirty="0"/>
                <a:t>A</a:t>
              </a:r>
            </a:p>
          </p:txBody>
        </p:sp>
        <p:sp>
          <p:nvSpPr>
            <p:cNvPr id="85" name="Rectangle 84"/>
            <p:cNvSpPr/>
            <p:nvPr/>
          </p:nvSpPr>
          <p:spPr>
            <a:xfrm>
              <a:off x="1464966" y="18462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a:t>3</a:t>
              </a:r>
            </a:p>
          </p:txBody>
        </p:sp>
      </p:grpSp>
      <p:grpSp>
        <p:nvGrpSpPr>
          <p:cNvPr id="86" name="Group 85"/>
          <p:cNvGrpSpPr/>
          <p:nvPr/>
        </p:nvGrpSpPr>
        <p:grpSpPr>
          <a:xfrm>
            <a:off x="691531" y="2641998"/>
            <a:ext cx="777248" cy="305830"/>
            <a:chOff x="922041" y="2379663"/>
            <a:chExt cx="1036330" cy="407773"/>
          </a:xfrm>
        </p:grpSpPr>
        <p:sp>
          <p:nvSpPr>
            <p:cNvPr id="87" name="Rectangle 86"/>
            <p:cNvSpPr/>
            <p:nvPr/>
          </p:nvSpPr>
          <p:spPr>
            <a:xfrm>
              <a:off x="922041" y="23796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1800" dirty="0"/>
                <a:t>B</a:t>
              </a:r>
            </a:p>
          </p:txBody>
        </p:sp>
        <p:sp>
          <p:nvSpPr>
            <p:cNvPr id="88" name="Rectangle 87"/>
            <p:cNvSpPr/>
            <p:nvPr/>
          </p:nvSpPr>
          <p:spPr>
            <a:xfrm>
              <a:off x="1464966" y="23796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a:t>1</a:t>
              </a:r>
            </a:p>
          </p:txBody>
        </p:sp>
      </p:grpSp>
      <p:grpSp>
        <p:nvGrpSpPr>
          <p:cNvPr id="89" name="Group 88"/>
          <p:cNvGrpSpPr/>
          <p:nvPr/>
        </p:nvGrpSpPr>
        <p:grpSpPr>
          <a:xfrm>
            <a:off x="691531" y="3042048"/>
            <a:ext cx="777248" cy="305830"/>
            <a:chOff x="922041" y="2913063"/>
            <a:chExt cx="1036330" cy="407773"/>
          </a:xfrm>
        </p:grpSpPr>
        <p:sp>
          <p:nvSpPr>
            <p:cNvPr id="90" name="Rectangle 89"/>
            <p:cNvSpPr/>
            <p:nvPr/>
          </p:nvSpPr>
          <p:spPr>
            <a:xfrm>
              <a:off x="922041" y="29130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1800" dirty="0"/>
                <a:t>C</a:t>
              </a:r>
            </a:p>
          </p:txBody>
        </p:sp>
        <p:sp>
          <p:nvSpPr>
            <p:cNvPr id="91" name="Rectangle 90"/>
            <p:cNvSpPr/>
            <p:nvPr/>
          </p:nvSpPr>
          <p:spPr>
            <a:xfrm>
              <a:off x="1464966" y="29130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a:t>4</a:t>
              </a:r>
            </a:p>
          </p:txBody>
        </p:sp>
      </p:grpSp>
      <p:grpSp>
        <p:nvGrpSpPr>
          <p:cNvPr id="92" name="Group 91"/>
          <p:cNvGrpSpPr/>
          <p:nvPr/>
        </p:nvGrpSpPr>
        <p:grpSpPr>
          <a:xfrm>
            <a:off x="691531" y="3442098"/>
            <a:ext cx="777248" cy="305830"/>
            <a:chOff x="922041" y="3446463"/>
            <a:chExt cx="1036330" cy="407773"/>
          </a:xfrm>
        </p:grpSpPr>
        <p:sp>
          <p:nvSpPr>
            <p:cNvPr id="93" name="Rectangle 92"/>
            <p:cNvSpPr/>
            <p:nvPr/>
          </p:nvSpPr>
          <p:spPr>
            <a:xfrm>
              <a:off x="922041" y="34464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1800" dirty="0"/>
                <a:t>A</a:t>
              </a:r>
            </a:p>
          </p:txBody>
        </p:sp>
        <p:sp>
          <p:nvSpPr>
            <p:cNvPr id="94" name="Rectangle 93"/>
            <p:cNvSpPr/>
            <p:nvPr/>
          </p:nvSpPr>
          <p:spPr>
            <a:xfrm>
              <a:off x="1464966" y="34464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a:t>1</a:t>
              </a:r>
            </a:p>
          </p:txBody>
        </p:sp>
      </p:grpSp>
      <p:grpSp>
        <p:nvGrpSpPr>
          <p:cNvPr id="95" name="Group 94"/>
          <p:cNvGrpSpPr/>
          <p:nvPr/>
        </p:nvGrpSpPr>
        <p:grpSpPr>
          <a:xfrm>
            <a:off x="691531" y="3842148"/>
            <a:ext cx="777248" cy="305830"/>
            <a:chOff x="922041" y="3979863"/>
            <a:chExt cx="1036330" cy="407773"/>
          </a:xfrm>
        </p:grpSpPr>
        <p:sp>
          <p:nvSpPr>
            <p:cNvPr id="96" name="Rectangle 95"/>
            <p:cNvSpPr/>
            <p:nvPr/>
          </p:nvSpPr>
          <p:spPr>
            <a:xfrm>
              <a:off x="922041" y="39798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1800" dirty="0"/>
                <a:t>B</a:t>
              </a:r>
            </a:p>
          </p:txBody>
        </p:sp>
        <p:sp>
          <p:nvSpPr>
            <p:cNvPr id="97" name="Rectangle 96"/>
            <p:cNvSpPr/>
            <p:nvPr/>
          </p:nvSpPr>
          <p:spPr>
            <a:xfrm>
              <a:off x="1464966" y="39798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a:t>5</a:t>
              </a:r>
            </a:p>
          </p:txBody>
        </p:sp>
      </p:grpSp>
      <p:grpSp>
        <p:nvGrpSpPr>
          <p:cNvPr id="98" name="Group 97"/>
          <p:cNvGrpSpPr/>
          <p:nvPr/>
        </p:nvGrpSpPr>
        <p:grpSpPr>
          <a:xfrm>
            <a:off x="691531" y="4242198"/>
            <a:ext cx="777248" cy="305830"/>
            <a:chOff x="922041" y="4513263"/>
            <a:chExt cx="1036330" cy="407773"/>
          </a:xfrm>
        </p:grpSpPr>
        <p:sp>
          <p:nvSpPr>
            <p:cNvPr id="99" name="Rectangle 98"/>
            <p:cNvSpPr/>
            <p:nvPr/>
          </p:nvSpPr>
          <p:spPr>
            <a:xfrm>
              <a:off x="922041" y="45132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1800" dirty="0"/>
                <a:t>C</a:t>
              </a:r>
            </a:p>
          </p:txBody>
        </p:sp>
        <p:sp>
          <p:nvSpPr>
            <p:cNvPr id="100" name="Rectangle 99"/>
            <p:cNvSpPr/>
            <p:nvPr/>
          </p:nvSpPr>
          <p:spPr>
            <a:xfrm>
              <a:off x="1464966" y="45132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a:t>9</a:t>
              </a:r>
            </a:p>
          </p:txBody>
        </p:sp>
      </p:grpSp>
      <p:grpSp>
        <p:nvGrpSpPr>
          <p:cNvPr id="101" name="Group 100"/>
          <p:cNvGrpSpPr/>
          <p:nvPr/>
        </p:nvGrpSpPr>
        <p:grpSpPr>
          <a:xfrm>
            <a:off x="691531" y="5042298"/>
            <a:ext cx="777248" cy="305830"/>
            <a:chOff x="922041" y="5580063"/>
            <a:chExt cx="1036330" cy="407773"/>
          </a:xfrm>
        </p:grpSpPr>
        <p:sp>
          <p:nvSpPr>
            <p:cNvPr id="102" name="Rectangle 101"/>
            <p:cNvSpPr/>
            <p:nvPr/>
          </p:nvSpPr>
          <p:spPr>
            <a:xfrm>
              <a:off x="922041" y="55800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1800" dirty="0"/>
                <a:t>B</a:t>
              </a:r>
            </a:p>
          </p:txBody>
        </p:sp>
        <p:sp>
          <p:nvSpPr>
            <p:cNvPr id="103" name="Rectangle 102"/>
            <p:cNvSpPr/>
            <p:nvPr/>
          </p:nvSpPr>
          <p:spPr>
            <a:xfrm>
              <a:off x="1464966" y="55800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a:t>6</a:t>
              </a:r>
            </a:p>
          </p:txBody>
        </p:sp>
      </p:grpSp>
      <p:grpSp>
        <p:nvGrpSpPr>
          <p:cNvPr id="104" name="Group 103"/>
          <p:cNvGrpSpPr/>
          <p:nvPr/>
        </p:nvGrpSpPr>
        <p:grpSpPr>
          <a:xfrm>
            <a:off x="691531" y="5442348"/>
            <a:ext cx="777248" cy="305830"/>
            <a:chOff x="922041" y="6113463"/>
            <a:chExt cx="1036330" cy="407773"/>
          </a:xfrm>
        </p:grpSpPr>
        <p:sp>
          <p:nvSpPr>
            <p:cNvPr id="105" name="Rectangle 104"/>
            <p:cNvSpPr/>
            <p:nvPr/>
          </p:nvSpPr>
          <p:spPr>
            <a:xfrm>
              <a:off x="922041" y="61134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1800" dirty="0"/>
                <a:t>C</a:t>
              </a:r>
            </a:p>
          </p:txBody>
        </p:sp>
        <p:sp>
          <p:nvSpPr>
            <p:cNvPr id="106" name="Rectangle 105"/>
            <p:cNvSpPr/>
            <p:nvPr/>
          </p:nvSpPr>
          <p:spPr>
            <a:xfrm>
              <a:off x="1464966" y="61134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a:t>5</a:t>
              </a:r>
            </a:p>
          </p:txBody>
        </p:sp>
      </p:grpSp>
      <p:grpSp>
        <p:nvGrpSpPr>
          <p:cNvPr id="107" name="Group 106"/>
          <p:cNvGrpSpPr/>
          <p:nvPr/>
        </p:nvGrpSpPr>
        <p:grpSpPr>
          <a:xfrm>
            <a:off x="691531" y="4642248"/>
            <a:ext cx="777248" cy="305830"/>
            <a:chOff x="922041" y="5046663"/>
            <a:chExt cx="1036330" cy="407773"/>
          </a:xfrm>
        </p:grpSpPr>
        <p:sp>
          <p:nvSpPr>
            <p:cNvPr id="108" name="Rectangle 107"/>
            <p:cNvSpPr/>
            <p:nvPr/>
          </p:nvSpPr>
          <p:spPr>
            <a:xfrm>
              <a:off x="922041" y="50466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1800" dirty="0"/>
                <a:t>A</a:t>
              </a:r>
            </a:p>
          </p:txBody>
        </p:sp>
        <p:sp>
          <p:nvSpPr>
            <p:cNvPr id="109" name="Rectangle 108"/>
            <p:cNvSpPr/>
            <p:nvPr/>
          </p:nvSpPr>
          <p:spPr>
            <a:xfrm>
              <a:off x="1464966" y="50466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a:t>2</a:t>
              </a:r>
            </a:p>
          </p:txBody>
        </p:sp>
      </p:grpSp>
      <p:grpSp>
        <p:nvGrpSpPr>
          <p:cNvPr id="113" name="Group 112"/>
          <p:cNvGrpSpPr/>
          <p:nvPr/>
        </p:nvGrpSpPr>
        <p:grpSpPr>
          <a:xfrm>
            <a:off x="691531" y="2641998"/>
            <a:ext cx="777248" cy="305830"/>
            <a:chOff x="922041" y="2379663"/>
            <a:chExt cx="1036330" cy="407773"/>
          </a:xfrm>
        </p:grpSpPr>
        <p:sp>
          <p:nvSpPr>
            <p:cNvPr id="114" name="Rectangle 113"/>
            <p:cNvSpPr/>
            <p:nvPr/>
          </p:nvSpPr>
          <p:spPr>
            <a:xfrm>
              <a:off x="922041" y="23796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1800" dirty="0"/>
                <a:t>B</a:t>
              </a:r>
            </a:p>
          </p:txBody>
        </p:sp>
        <p:sp>
          <p:nvSpPr>
            <p:cNvPr id="115" name="Rectangle 114"/>
            <p:cNvSpPr/>
            <p:nvPr/>
          </p:nvSpPr>
          <p:spPr>
            <a:xfrm>
              <a:off x="1464966" y="23796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a:t>1</a:t>
              </a:r>
            </a:p>
          </p:txBody>
        </p:sp>
      </p:grpSp>
      <p:grpSp>
        <p:nvGrpSpPr>
          <p:cNvPr id="116" name="Group 115"/>
          <p:cNvGrpSpPr/>
          <p:nvPr/>
        </p:nvGrpSpPr>
        <p:grpSpPr>
          <a:xfrm>
            <a:off x="691531" y="3042048"/>
            <a:ext cx="777248" cy="305830"/>
            <a:chOff x="922041" y="2913063"/>
            <a:chExt cx="1036330" cy="407773"/>
          </a:xfrm>
        </p:grpSpPr>
        <p:sp>
          <p:nvSpPr>
            <p:cNvPr id="117" name="Rectangle 116"/>
            <p:cNvSpPr/>
            <p:nvPr/>
          </p:nvSpPr>
          <p:spPr>
            <a:xfrm>
              <a:off x="922041" y="29130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1800" dirty="0"/>
                <a:t>C</a:t>
              </a:r>
            </a:p>
          </p:txBody>
        </p:sp>
        <p:sp>
          <p:nvSpPr>
            <p:cNvPr id="118" name="Rectangle 117"/>
            <p:cNvSpPr/>
            <p:nvPr/>
          </p:nvSpPr>
          <p:spPr>
            <a:xfrm>
              <a:off x="1464966" y="29130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a:t>4</a:t>
              </a:r>
            </a:p>
          </p:txBody>
        </p:sp>
      </p:grpSp>
      <p:grpSp>
        <p:nvGrpSpPr>
          <p:cNvPr id="122" name="Group 121"/>
          <p:cNvGrpSpPr/>
          <p:nvPr/>
        </p:nvGrpSpPr>
        <p:grpSpPr>
          <a:xfrm>
            <a:off x="691531" y="3842148"/>
            <a:ext cx="777248" cy="305830"/>
            <a:chOff x="922041" y="3979863"/>
            <a:chExt cx="1036330" cy="407773"/>
          </a:xfrm>
        </p:grpSpPr>
        <p:sp>
          <p:nvSpPr>
            <p:cNvPr id="123" name="Rectangle 122"/>
            <p:cNvSpPr/>
            <p:nvPr/>
          </p:nvSpPr>
          <p:spPr>
            <a:xfrm>
              <a:off x="922041" y="39798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1800" dirty="0"/>
                <a:t>B</a:t>
              </a:r>
            </a:p>
          </p:txBody>
        </p:sp>
        <p:sp>
          <p:nvSpPr>
            <p:cNvPr id="124" name="Rectangle 123"/>
            <p:cNvSpPr/>
            <p:nvPr/>
          </p:nvSpPr>
          <p:spPr>
            <a:xfrm>
              <a:off x="1464966" y="39798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a:t>5</a:t>
              </a:r>
            </a:p>
          </p:txBody>
        </p:sp>
      </p:grpSp>
      <p:grpSp>
        <p:nvGrpSpPr>
          <p:cNvPr id="125" name="Group 124"/>
          <p:cNvGrpSpPr/>
          <p:nvPr/>
        </p:nvGrpSpPr>
        <p:grpSpPr>
          <a:xfrm>
            <a:off x="691531" y="4242198"/>
            <a:ext cx="777248" cy="305830"/>
            <a:chOff x="922041" y="4513263"/>
            <a:chExt cx="1036330" cy="407773"/>
          </a:xfrm>
        </p:grpSpPr>
        <p:sp>
          <p:nvSpPr>
            <p:cNvPr id="126" name="Rectangle 125"/>
            <p:cNvSpPr/>
            <p:nvPr/>
          </p:nvSpPr>
          <p:spPr>
            <a:xfrm>
              <a:off x="922041" y="45132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1800" dirty="0"/>
                <a:t>C</a:t>
              </a:r>
            </a:p>
          </p:txBody>
        </p:sp>
        <p:sp>
          <p:nvSpPr>
            <p:cNvPr id="127" name="Rectangle 126"/>
            <p:cNvSpPr/>
            <p:nvPr/>
          </p:nvSpPr>
          <p:spPr>
            <a:xfrm>
              <a:off x="1464966" y="45132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a:t>9</a:t>
              </a:r>
            </a:p>
          </p:txBody>
        </p:sp>
      </p:grpSp>
      <p:grpSp>
        <p:nvGrpSpPr>
          <p:cNvPr id="128" name="Group 127"/>
          <p:cNvGrpSpPr/>
          <p:nvPr/>
        </p:nvGrpSpPr>
        <p:grpSpPr>
          <a:xfrm>
            <a:off x="691531" y="5042298"/>
            <a:ext cx="777248" cy="305830"/>
            <a:chOff x="922041" y="5580063"/>
            <a:chExt cx="1036330" cy="407773"/>
          </a:xfrm>
        </p:grpSpPr>
        <p:sp>
          <p:nvSpPr>
            <p:cNvPr id="129" name="Rectangle 128"/>
            <p:cNvSpPr/>
            <p:nvPr/>
          </p:nvSpPr>
          <p:spPr>
            <a:xfrm>
              <a:off x="922041" y="55800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1800" dirty="0"/>
                <a:t>B</a:t>
              </a:r>
            </a:p>
          </p:txBody>
        </p:sp>
        <p:sp>
          <p:nvSpPr>
            <p:cNvPr id="130" name="Rectangle 129"/>
            <p:cNvSpPr/>
            <p:nvPr/>
          </p:nvSpPr>
          <p:spPr>
            <a:xfrm>
              <a:off x="1464966" y="55800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a:t>6</a:t>
              </a:r>
            </a:p>
          </p:txBody>
        </p:sp>
      </p:grpSp>
      <p:grpSp>
        <p:nvGrpSpPr>
          <p:cNvPr id="131" name="Group 130"/>
          <p:cNvGrpSpPr/>
          <p:nvPr/>
        </p:nvGrpSpPr>
        <p:grpSpPr>
          <a:xfrm>
            <a:off x="691531" y="5442348"/>
            <a:ext cx="777248" cy="305830"/>
            <a:chOff x="922041" y="6113463"/>
            <a:chExt cx="1036330" cy="407773"/>
          </a:xfrm>
        </p:grpSpPr>
        <p:sp>
          <p:nvSpPr>
            <p:cNvPr id="132" name="Rectangle 131"/>
            <p:cNvSpPr/>
            <p:nvPr/>
          </p:nvSpPr>
          <p:spPr>
            <a:xfrm>
              <a:off x="922041" y="61134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1800" dirty="0"/>
                <a:t>C</a:t>
              </a:r>
            </a:p>
          </p:txBody>
        </p:sp>
        <p:sp>
          <p:nvSpPr>
            <p:cNvPr id="133" name="Rectangle 132"/>
            <p:cNvSpPr/>
            <p:nvPr/>
          </p:nvSpPr>
          <p:spPr>
            <a:xfrm>
              <a:off x="1464966" y="61134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a:t>5</a:t>
              </a:r>
            </a:p>
          </p:txBody>
        </p:sp>
      </p:grpSp>
    </p:spTree>
    <p:extLst>
      <p:ext uri="{BB962C8B-B14F-4D97-AF65-F5344CB8AC3E}">
        <p14:creationId xmlns:p14="http://schemas.microsoft.com/office/powerpoint/2010/main" val="3482348326"/>
      </p:ext>
    </p:extLst>
  </p:cSld>
  <p:clrMapOvr>
    <a:masterClrMapping/>
  </p:clrMapOvr>
  <p:transition spd="slow">
    <p:fade/>
  </p:transition>
</p:sld>
</file>

<file path=ppt/theme/theme1.xml><?xml version="1.0" encoding="utf-8"?>
<a:theme xmlns:a="http://schemas.openxmlformats.org/drawingml/2006/main" name="Tema de Office">
  <a:themeElements>
    <a:clrScheme name="Tema de 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4569</TotalTime>
  <Words>4165</Words>
  <Application>Microsoft Office PowerPoint</Application>
  <PresentationFormat>Presentación en pantalla (4:3)</PresentationFormat>
  <Paragraphs>1002</Paragraphs>
  <Slides>74</Slides>
  <Notes>5</Notes>
  <HiddenSlides>0</HiddenSlides>
  <MMClips>0</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74</vt:i4>
      </vt:variant>
    </vt:vector>
  </HeadingPairs>
  <TitlesOfParts>
    <vt:vector size="82" baseType="lpstr">
      <vt:lpstr>Arial</vt:lpstr>
      <vt:lpstr>Calibri</vt:lpstr>
      <vt:lpstr>Helvetica Neue Regular</vt:lpstr>
      <vt:lpstr>inherit</vt:lpstr>
      <vt:lpstr>Roboto</vt:lpstr>
      <vt:lpstr>Times</vt:lpstr>
      <vt:lpstr>Wingdings</vt:lpstr>
      <vt:lpstr>Tema de Office</vt:lpstr>
      <vt:lpstr>Presentación de PowerPoint</vt:lpstr>
      <vt:lpstr>Presentación de PowerPoint</vt:lpstr>
      <vt:lpstr>Presentación de PowerPoint</vt:lpstr>
      <vt:lpstr>Presentación de PowerPoint</vt:lpstr>
      <vt:lpstr>Tidy Data</vt:lpstr>
      <vt:lpstr>Structure: Field Types</vt:lpstr>
      <vt:lpstr>Granularity</vt:lpstr>
      <vt:lpstr>Manipulating Granularity: Group By</vt:lpstr>
      <vt:lpstr>Manipulating Granularity: Group By</vt:lpstr>
      <vt:lpstr>Manipulating Granularity: Group By</vt:lpstr>
      <vt:lpstr>Manipulating Granularity: Group By</vt:lpstr>
      <vt:lpstr>Manipulating Granularity: Group By</vt:lpstr>
      <vt:lpstr>Manipulating Granularity: Pivot </vt:lpstr>
      <vt:lpstr>Manipulating Granularity: Pivot </vt:lpstr>
      <vt:lpstr>Manipulating Granularity: Pivot </vt:lpstr>
      <vt:lpstr>Manipulating Granularity: Pivot </vt:lpstr>
      <vt:lpstr>Scope</vt:lpstr>
      <vt:lpstr>Temporality</vt:lpstr>
      <vt:lpstr>Faithfulness: Do I trust this data?</vt:lpstr>
      <vt:lpstr>Signs that your data may not be faithful</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What is a model?</vt:lpstr>
      <vt:lpstr>Presentación de PowerPoint</vt:lpstr>
      <vt:lpstr>Why do we build models?</vt:lpstr>
      <vt:lpstr>Why do we build models?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Edier Aristizabal</dc:creator>
  <cp:lastModifiedBy>USUARIO</cp:lastModifiedBy>
  <cp:revision>154</cp:revision>
  <dcterms:modified xsi:type="dcterms:W3CDTF">2020-03-17T01:45:39Z</dcterms:modified>
</cp:coreProperties>
</file>